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4"/>
  </p:notesMasterIdLst>
  <p:sldIdLst>
    <p:sldId id="256" r:id="rId2"/>
    <p:sldId id="282" r:id="rId3"/>
    <p:sldId id="338" r:id="rId4"/>
    <p:sldId id="264" r:id="rId5"/>
    <p:sldId id="350" r:id="rId6"/>
    <p:sldId id="347" r:id="rId7"/>
    <p:sldId id="341" r:id="rId8"/>
    <p:sldId id="342" r:id="rId9"/>
    <p:sldId id="327" r:id="rId10"/>
    <p:sldId id="333" r:id="rId11"/>
    <p:sldId id="365" r:id="rId12"/>
    <p:sldId id="385" r:id="rId13"/>
    <p:sldId id="340" r:id="rId14"/>
    <p:sldId id="351" r:id="rId15"/>
    <p:sldId id="354" r:id="rId16"/>
    <p:sldId id="361" r:id="rId17"/>
    <p:sldId id="360" r:id="rId18"/>
    <p:sldId id="358" r:id="rId19"/>
    <p:sldId id="359" r:id="rId20"/>
    <p:sldId id="357" r:id="rId21"/>
    <p:sldId id="356" r:id="rId22"/>
    <p:sldId id="355" r:id="rId23"/>
    <p:sldId id="364" r:id="rId24"/>
    <p:sldId id="363" r:id="rId25"/>
    <p:sldId id="362" r:id="rId26"/>
    <p:sldId id="328" r:id="rId27"/>
    <p:sldId id="326" r:id="rId28"/>
    <p:sldId id="390" r:id="rId29"/>
    <p:sldId id="334" r:id="rId30"/>
    <p:sldId id="345" r:id="rId31"/>
    <p:sldId id="387" r:id="rId32"/>
    <p:sldId id="388" r:id="rId33"/>
    <p:sldId id="352" r:id="rId34"/>
    <p:sldId id="394" r:id="rId35"/>
    <p:sldId id="367" r:id="rId36"/>
    <p:sldId id="368" r:id="rId37"/>
    <p:sldId id="366" r:id="rId38"/>
    <p:sldId id="314" r:id="rId39"/>
    <p:sldId id="335" r:id="rId40"/>
    <p:sldId id="391" r:id="rId41"/>
    <p:sldId id="348" r:id="rId42"/>
    <p:sldId id="336" r:id="rId43"/>
    <p:sldId id="349" r:id="rId44"/>
    <p:sldId id="374" r:id="rId45"/>
    <p:sldId id="373" r:id="rId46"/>
    <p:sldId id="377" r:id="rId47"/>
    <p:sldId id="378" r:id="rId48"/>
    <p:sldId id="382" r:id="rId49"/>
    <p:sldId id="383" r:id="rId50"/>
    <p:sldId id="371" r:id="rId51"/>
    <p:sldId id="372" r:id="rId52"/>
    <p:sldId id="392" r:id="rId53"/>
    <p:sldId id="375" r:id="rId54"/>
    <p:sldId id="379" r:id="rId55"/>
    <p:sldId id="376" r:id="rId56"/>
    <p:sldId id="384" r:id="rId57"/>
    <p:sldId id="337" r:id="rId58"/>
    <p:sldId id="325" r:id="rId59"/>
    <p:sldId id="331" r:id="rId60"/>
    <p:sldId id="332" r:id="rId61"/>
    <p:sldId id="284" r:id="rId62"/>
    <p:sldId id="290" r:id="rId6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1" autoAdjust="0"/>
    <p:restoredTop sz="94660"/>
  </p:normalViewPr>
  <p:slideViewPr>
    <p:cSldViewPr snapToGrid="0">
      <p:cViewPr varScale="1">
        <p:scale>
          <a:sx n="97" d="100"/>
          <a:sy n="97" d="100"/>
        </p:scale>
        <p:origin x="90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D5D27D-F6C1-457C-97EB-5B89E5036C9E}" type="datetimeFigureOut">
              <a:rPr lang="en-IE" smtClean="0"/>
              <a:t>24/05/2018</a:t>
            </a:fld>
            <a:endParaRPr lang="en-I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33DCF1-0E0C-46D1-982B-9AC1FC9E571A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5589125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C863B-FA9B-4512-A178-D5CD000B838D}" type="datetimeFigureOut">
              <a:rPr lang="en-GB" smtClean="0"/>
              <a:t>24/05/2018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F3177-0EFD-4232-920D-FDAB20F51FB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50283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C863B-FA9B-4512-A178-D5CD000B838D}" type="datetimeFigureOut">
              <a:rPr lang="en-GB" smtClean="0"/>
              <a:t>24/05/2018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F3177-0EFD-4232-920D-FDAB20F51FB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7093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C863B-FA9B-4512-A178-D5CD000B838D}" type="datetimeFigureOut">
              <a:rPr lang="en-GB" smtClean="0"/>
              <a:t>24/05/2018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F3177-0EFD-4232-920D-FDAB20F51FB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77552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C863B-FA9B-4512-A178-D5CD000B838D}" type="datetimeFigureOut">
              <a:rPr lang="en-GB" smtClean="0"/>
              <a:t>24/05/2018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F3177-0EFD-4232-920D-FDAB20F51FB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47089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C863B-FA9B-4512-A178-D5CD000B838D}" type="datetimeFigureOut">
              <a:rPr lang="en-GB" smtClean="0"/>
              <a:t>24/05/2018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F3177-0EFD-4232-920D-FDAB20F51FB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83927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C863B-FA9B-4512-A178-D5CD000B838D}" type="datetimeFigureOut">
              <a:rPr lang="en-GB" smtClean="0"/>
              <a:t>24/05/2018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F3177-0EFD-4232-920D-FDAB20F51FB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7425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C863B-FA9B-4512-A178-D5CD000B838D}" type="datetimeFigureOut">
              <a:rPr lang="en-GB" smtClean="0"/>
              <a:t>24/05/2018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F3177-0EFD-4232-920D-FDAB20F51FB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85420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C863B-FA9B-4512-A178-D5CD000B838D}" type="datetimeFigureOut">
              <a:rPr lang="en-GB" smtClean="0"/>
              <a:t>24/05/2018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F3177-0EFD-4232-920D-FDAB20F51FB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64195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C863B-FA9B-4512-A178-D5CD000B838D}" type="datetimeFigureOut">
              <a:rPr lang="en-GB" smtClean="0"/>
              <a:t>24/05/2018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F3177-0EFD-4232-920D-FDAB20F51FB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26877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C863B-FA9B-4512-A178-D5CD000B838D}" type="datetimeFigureOut">
              <a:rPr lang="en-GB" smtClean="0"/>
              <a:t>24/05/2018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F3177-0EFD-4232-920D-FDAB20F51FB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71462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C863B-FA9B-4512-A178-D5CD000B838D}" type="datetimeFigureOut">
              <a:rPr lang="en-GB" smtClean="0"/>
              <a:t>24/05/2018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F3177-0EFD-4232-920D-FDAB20F51FB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48733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4C863B-FA9B-4512-A178-D5CD000B838D}" type="datetimeFigureOut">
              <a:rPr lang="en-GB" smtClean="0"/>
              <a:t>24/05/2018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4F3177-0EFD-4232-920D-FDAB20F51FB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14937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azure.microsoft.com/en-us/services/container-registry/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microsoft.com/en-us/azure/container-registry/container-registry-skus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www.dbafromthecold.com/" TargetMode="Externa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azure.microsoft.com/en-us/services/container-instances/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azure.microsoft.com/en-us/services/container-service/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store.docker.com/editions/community/docker-ce-desktop-windows" TargetMode="Externa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docs.microsoft.com/en-us/cli/azure/install-azure-cli?view=azure-cli-latest" TargetMode="Externa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s://store.docker.com/editions/enterprise/docker-ee-azure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jpe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651760"/>
            <a:ext cx="9144000" cy="950278"/>
          </a:xfrm>
        </p:spPr>
        <p:txBody>
          <a:bodyPr>
            <a:normAutofit fontScale="90000"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SQL Containers in the Cloud!</a:t>
            </a:r>
            <a:br>
              <a:rPr lang="en-GB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GB" sz="3600" dirty="0">
                <a:solidFill>
                  <a:schemeClr val="accent1">
                    <a:lumMod val="75000"/>
                  </a:schemeClr>
                </a:solidFill>
              </a:rPr>
              <a:t>An intro to running Docker in Azure</a:t>
            </a:r>
          </a:p>
        </p:txBody>
      </p:sp>
    </p:spTree>
    <p:extLst>
      <p:ext uri="{BB962C8B-B14F-4D97-AF65-F5344CB8AC3E}">
        <p14:creationId xmlns:p14="http://schemas.microsoft.com/office/powerpoint/2010/main" val="6585691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31596" y="562708"/>
            <a:ext cx="10184004" cy="71343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Azure Container Registry</a:t>
            </a:r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>
          <a:xfrm>
            <a:off x="331596" y="1468908"/>
            <a:ext cx="11022204" cy="7134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3200" dirty="0">
                <a:hlinkClick r:id="rId2"/>
              </a:rPr>
              <a:t>https://azure.microsoft.com/en-us/services/container-registry/</a:t>
            </a:r>
            <a:r>
              <a:rPr lang="en-GB" sz="3200" dirty="0"/>
              <a:t> </a:t>
            </a:r>
            <a:endParaRPr lang="en-GB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23B6DE7-A793-4E4F-B68A-1151F5FAB3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75" y="2375108"/>
            <a:ext cx="11906250" cy="340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7436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31596" y="562708"/>
            <a:ext cx="10184004" cy="71343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Azure Container Registry - Terminology</a:t>
            </a:r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Registry</a:t>
            </a:r>
          </a:p>
          <a:p>
            <a:pPr marL="0" indent="0">
              <a:buNone/>
            </a:pPr>
            <a:r>
              <a:rPr lang="en-GB" dirty="0"/>
              <a:t>	Service that stores container images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Repository</a:t>
            </a:r>
          </a:p>
          <a:p>
            <a:pPr marL="0" indent="0">
              <a:buNone/>
            </a:pPr>
            <a:r>
              <a:rPr lang="en-GB" sz="3200" dirty="0"/>
              <a:t>	</a:t>
            </a:r>
            <a:r>
              <a:rPr lang="en-GB" dirty="0"/>
              <a:t>Groups of container images – Same name, identified by tags</a:t>
            </a:r>
            <a:endParaRPr lang="en-GB" sz="3200" dirty="0"/>
          </a:p>
          <a:p>
            <a:pPr marL="0" indent="0">
              <a:buNone/>
            </a:pPr>
            <a:r>
              <a:rPr lang="en-GB" sz="3200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13861112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0"/>
            <a:ext cx="10184004" cy="71343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Azure Container Registry - Features</a:t>
            </a:r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>
          <a:xfrm>
            <a:off x="838200" y="1146328"/>
            <a:ext cx="10515600" cy="456534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Encryption</a:t>
            </a:r>
          </a:p>
          <a:p>
            <a:pPr marL="0" indent="0">
              <a:buNone/>
            </a:pPr>
            <a:r>
              <a:rPr lang="en-GB" sz="3200" dirty="0"/>
              <a:t>	All images encrypted at rest</a:t>
            </a:r>
          </a:p>
          <a:p>
            <a:pPr marL="0" indent="0">
              <a:buNone/>
            </a:pPr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Geo-redundant storage</a:t>
            </a:r>
          </a:p>
          <a:p>
            <a:pPr marL="0" indent="0">
              <a:buNone/>
            </a:pPr>
            <a:r>
              <a:rPr lang="en-GB" sz="3200" dirty="0"/>
              <a:t>	Replication of images</a:t>
            </a:r>
          </a:p>
          <a:p>
            <a:pPr marL="0" indent="0">
              <a:buNone/>
            </a:pPr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Geo-replication</a:t>
            </a:r>
          </a:p>
          <a:p>
            <a:pPr marL="0" indent="0">
              <a:buNone/>
            </a:pPr>
            <a:r>
              <a:rPr lang="en-GB" sz="3200" dirty="0"/>
              <a:t>	Guards against total regional failure	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ACR Build</a:t>
            </a:r>
          </a:p>
          <a:p>
            <a:pPr marL="0" indent="0">
              <a:buNone/>
            </a:pPr>
            <a:r>
              <a:rPr lang="en-GB" sz="3200" dirty="0"/>
              <a:t>	Container image build service</a:t>
            </a:r>
          </a:p>
        </p:txBody>
      </p:sp>
    </p:spTree>
    <p:extLst>
      <p:ext uri="{BB962C8B-B14F-4D97-AF65-F5344CB8AC3E}">
        <p14:creationId xmlns:p14="http://schemas.microsoft.com/office/powerpoint/2010/main" val="14350598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0"/>
            <a:ext cx="10184004" cy="71343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Azure Container Registry - SKUs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ECBB3EA6-6058-43B1-AE49-1A877F1E8BE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24157769"/>
              </p:ext>
            </p:extLst>
          </p:nvPr>
        </p:nvGraphicFramePr>
        <p:xfrm>
          <a:off x="2368872" y="909924"/>
          <a:ext cx="7454256" cy="51103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26784">
                  <a:extLst>
                    <a:ext uri="{9D8B030D-6E8A-4147-A177-3AD203B41FA5}">
                      <a16:colId xmlns:a16="http://schemas.microsoft.com/office/drawing/2014/main" val="2800666200"/>
                    </a:ext>
                  </a:extLst>
                </a:gridCol>
                <a:gridCol w="1629295">
                  <a:extLst>
                    <a:ext uri="{9D8B030D-6E8A-4147-A177-3AD203B41FA5}">
                      <a16:colId xmlns:a16="http://schemas.microsoft.com/office/drawing/2014/main" val="465865696"/>
                    </a:ext>
                  </a:extLst>
                </a:gridCol>
                <a:gridCol w="2053244">
                  <a:extLst>
                    <a:ext uri="{9D8B030D-6E8A-4147-A177-3AD203B41FA5}">
                      <a16:colId xmlns:a16="http://schemas.microsoft.com/office/drawing/2014/main" val="197354325"/>
                    </a:ext>
                  </a:extLst>
                </a:gridCol>
                <a:gridCol w="2044933">
                  <a:extLst>
                    <a:ext uri="{9D8B030D-6E8A-4147-A177-3AD203B41FA5}">
                      <a16:colId xmlns:a16="http://schemas.microsoft.com/office/drawing/2014/main" val="3664823337"/>
                    </a:ext>
                  </a:extLst>
                </a:gridCol>
              </a:tblGrid>
              <a:tr h="638796">
                <a:tc>
                  <a:txBody>
                    <a:bodyPr/>
                    <a:lstStyle/>
                    <a:p>
                      <a:r>
                        <a:rPr lang="en-GB" dirty="0"/>
                        <a:t>Type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Basic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Standard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Premium</a:t>
                      </a:r>
                      <a:endParaRPr lang="en-I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1537378"/>
                  </a:ext>
                </a:extLst>
              </a:tr>
              <a:tr h="638796">
                <a:tc>
                  <a:txBody>
                    <a:bodyPr/>
                    <a:lstStyle/>
                    <a:p>
                      <a:r>
                        <a:rPr lang="en-GB" dirty="0"/>
                        <a:t>Storage (GB)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10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100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500</a:t>
                      </a:r>
                      <a:endParaRPr lang="en-I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4843059"/>
                  </a:ext>
                </a:extLst>
              </a:tr>
              <a:tr h="638796">
                <a:tc>
                  <a:txBody>
                    <a:bodyPr/>
                    <a:lstStyle/>
                    <a:p>
                      <a:r>
                        <a:rPr lang="en-GB" dirty="0" err="1"/>
                        <a:t>ReadOps</a:t>
                      </a:r>
                      <a:r>
                        <a:rPr lang="en-GB" dirty="0"/>
                        <a:t>/min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1000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3000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10000</a:t>
                      </a:r>
                      <a:endParaRPr lang="en-I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0785906"/>
                  </a:ext>
                </a:extLst>
              </a:tr>
              <a:tr h="638796">
                <a:tc>
                  <a:txBody>
                    <a:bodyPr/>
                    <a:lstStyle/>
                    <a:p>
                      <a:r>
                        <a:rPr lang="en-GB" dirty="0" err="1"/>
                        <a:t>WriteOps</a:t>
                      </a:r>
                      <a:r>
                        <a:rPr lang="en-GB" dirty="0"/>
                        <a:t>/min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E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500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2000</a:t>
                      </a:r>
                      <a:endParaRPr lang="en-I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0428740"/>
                  </a:ext>
                </a:extLst>
              </a:tr>
              <a:tr h="638796">
                <a:tc>
                  <a:txBody>
                    <a:bodyPr/>
                    <a:lstStyle/>
                    <a:p>
                      <a:r>
                        <a:rPr lang="en-IE" dirty="0"/>
                        <a:t>Download </a:t>
                      </a:r>
                      <a:r>
                        <a:rPr lang="en-IE" dirty="0" err="1"/>
                        <a:t>MBps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E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E" dirty="0"/>
                        <a:t>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E" dirty="0"/>
                        <a:t>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9963396"/>
                  </a:ext>
                </a:extLst>
              </a:tr>
              <a:tr h="638796">
                <a:tc>
                  <a:txBody>
                    <a:bodyPr/>
                    <a:lstStyle/>
                    <a:p>
                      <a:r>
                        <a:rPr lang="en-IE" dirty="0"/>
                        <a:t>Upload </a:t>
                      </a:r>
                      <a:r>
                        <a:rPr lang="en-IE" dirty="0" err="1"/>
                        <a:t>MBps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E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E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E" dirty="0"/>
                        <a:t>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8637278"/>
                  </a:ext>
                </a:extLst>
              </a:tr>
              <a:tr h="638796">
                <a:tc>
                  <a:txBody>
                    <a:bodyPr/>
                    <a:lstStyle/>
                    <a:p>
                      <a:r>
                        <a:rPr lang="en-IE" dirty="0"/>
                        <a:t>Webhooks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E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E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E" dirty="0"/>
                        <a:t>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5006045"/>
                  </a:ext>
                </a:extLst>
              </a:tr>
              <a:tr h="638796">
                <a:tc>
                  <a:txBody>
                    <a:bodyPr/>
                    <a:lstStyle/>
                    <a:p>
                      <a:r>
                        <a:rPr lang="en-IE" dirty="0"/>
                        <a:t>Geo-replication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E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E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E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4655807"/>
                  </a:ext>
                </a:extLst>
              </a:tr>
            </a:tbl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A0D92A9D-8BD5-4B5A-A2FD-42642B8A8260}"/>
              </a:ext>
            </a:extLst>
          </p:cNvPr>
          <p:cNvSpPr/>
          <p:nvPr/>
        </p:nvSpPr>
        <p:spPr>
          <a:xfrm>
            <a:off x="0" y="6216783"/>
            <a:ext cx="85807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E" dirty="0">
                <a:hlinkClick r:id="rId2"/>
              </a:rPr>
              <a:t>https://docs.microsoft.com/en-us/azure/container-registry/container-registry-skus</a:t>
            </a:r>
            <a:r>
              <a:rPr lang="en-I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154261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0"/>
            <a:ext cx="10184004" cy="71343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ACR - Login</a:t>
            </a:r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>
          <a:xfrm>
            <a:off x="462116" y="3000692"/>
            <a:ext cx="2379406" cy="8566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az</a:t>
            </a:r>
            <a:r>
              <a:rPr lang="en-IE" sz="2400" dirty="0">
                <a:solidFill>
                  <a:srgbClr val="0000FF"/>
                </a:solidFill>
                <a:latin typeface="Consolas" panose="020B0609020204030204" pitchFamily="49" charset="0"/>
              </a:rPr>
              <a:t> login </a:t>
            </a:r>
            <a:endParaRPr lang="en-IE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GB" sz="32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3A4D2C0-E686-4635-8865-5900D12E30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1522" y="1435504"/>
            <a:ext cx="8854440" cy="398699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50800" dir="5400000" algn="ctr" rotWithShape="0">
              <a:schemeClr val="bg1"/>
            </a:outerShdw>
          </a:effectLst>
        </p:spPr>
      </p:pic>
    </p:spTree>
    <p:extLst>
      <p:ext uri="{BB962C8B-B14F-4D97-AF65-F5344CB8AC3E}">
        <p14:creationId xmlns:p14="http://schemas.microsoft.com/office/powerpoint/2010/main" val="1308441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3890"/>
            <a:ext cx="10184004" cy="71343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ACR – Create Resource Group</a:t>
            </a:r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>
          <a:xfrm>
            <a:off x="261731" y="1030494"/>
            <a:ext cx="10515600" cy="7134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az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 group create 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--name 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containers1 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--location </a:t>
            </a:r>
            <a:r>
              <a:rPr lang="en-US" sz="2400" dirty="0" err="1">
                <a:solidFill>
                  <a:srgbClr val="A31515"/>
                </a:solidFill>
                <a:latin typeface="Consolas" panose="020B0609020204030204" pitchFamily="49" charset="0"/>
              </a:rPr>
              <a:t>eastus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GB" sz="3200" dirty="0"/>
          </a:p>
        </p:txBody>
      </p:sp>
      <p:pic>
        <p:nvPicPr>
          <p:cNvPr id="4" name="Picture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7B0EBB1D-C978-4B2E-8290-9C9864590B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681" y="2057098"/>
            <a:ext cx="11121003" cy="354001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49612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0"/>
            <a:ext cx="10184004" cy="71343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ACR – Create Container Registry</a:t>
            </a:r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>
          <a:xfrm>
            <a:off x="351182" y="955088"/>
            <a:ext cx="10641496" cy="713432"/>
          </a:xfrm>
        </p:spPr>
        <p:txBody>
          <a:bodyPr>
            <a:normAutofit fontScale="25000" lnSpcReduction="20000"/>
          </a:bodyPr>
          <a:lstStyle/>
          <a:p>
            <a:pPr marL="0" indent="0">
              <a:buNone/>
            </a:pPr>
            <a:r>
              <a:rPr lang="en-US" sz="9600" dirty="0" err="1">
                <a:solidFill>
                  <a:srgbClr val="0000FF"/>
                </a:solidFill>
                <a:latin typeface="Consolas" panose="020B0609020204030204" pitchFamily="49" charset="0"/>
              </a:rPr>
              <a:t>az</a:t>
            </a:r>
            <a:r>
              <a:rPr lang="en-US" sz="96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9600" dirty="0" err="1">
                <a:solidFill>
                  <a:srgbClr val="0000FF"/>
                </a:solidFill>
                <a:latin typeface="Consolas" panose="020B0609020204030204" pitchFamily="49" charset="0"/>
              </a:rPr>
              <a:t>acr</a:t>
            </a:r>
            <a:r>
              <a:rPr lang="en-US" sz="9600" dirty="0">
                <a:solidFill>
                  <a:srgbClr val="0000FF"/>
                </a:solidFill>
                <a:latin typeface="Consolas" panose="020B0609020204030204" pitchFamily="49" charset="0"/>
              </a:rPr>
              <a:t> create </a:t>
            </a:r>
            <a:r>
              <a:rPr lang="en-US" sz="9600" dirty="0">
                <a:solidFill>
                  <a:srgbClr val="000000"/>
                </a:solidFill>
                <a:latin typeface="Consolas" panose="020B0609020204030204" pitchFamily="49" charset="0"/>
              </a:rPr>
              <a:t>--resource-group </a:t>
            </a:r>
            <a:r>
              <a:rPr lang="en-US" sz="9600" dirty="0">
                <a:solidFill>
                  <a:srgbClr val="A31515"/>
                </a:solidFill>
                <a:latin typeface="Consolas" panose="020B0609020204030204" pitchFamily="49" charset="0"/>
              </a:rPr>
              <a:t>containers1 </a:t>
            </a:r>
            <a:r>
              <a:rPr lang="en-US" sz="9600" dirty="0">
                <a:latin typeface="Consolas" panose="020B0609020204030204" pitchFamily="49" charset="0"/>
              </a:rPr>
              <a:t>`</a:t>
            </a:r>
          </a:p>
          <a:p>
            <a:pPr marL="0" indent="0">
              <a:buNone/>
            </a:pPr>
            <a:r>
              <a:rPr lang="en-US" sz="9600" dirty="0">
                <a:solidFill>
                  <a:srgbClr val="0000FF"/>
                </a:solidFill>
                <a:latin typeface="Consolas" panose="020B0609020204030204" pitchFamily="49" charset="0"/>
              </a:rPr>
              <a:t>    </a:t>
            </a:r>
            <a:r>
              <a:rPr lang="en-US" sz="9600" dirty="0">
                <a:solidFill>
                  <a:srgbClr val="000000"/>
                </a:solidFill>
                <a:latin typeface="Consolas" panose="020B0609020204030204" pitchFamily="49" charset="0"/>
              </a:rPr>
              <a:t>--name </a:t>
            </a:r>
            <a:r>
              <a:rPr lang="en-US" sz="9600" dirty="0">
                <a:solidFill>
                  <a:srgbClr val="A31515"/>
                </a:solidFill>
                <a:latin typeface="Consolas" panose="020B0609020204030204" pitchFamily="49" charset="0"/>
              </a:rPr>
              <a:t>TestContainerRegistry01 </a:t>
            </a:r>
            <a:r>
              <a:rPr lang="en-US" sz="9600" dirty="0">
                <a:solidFill>
                  <a:srgbClr val="000000"/>
                </a:solidFill>
                <a:latin typeface="Consolas" panose="020B0609020204030204" pitchFamily="49" charset="0"/>
              </a:rPr>
              <a:t>--</a:t>
            </a:r>
            <a:r>
              <a:rPr lang="en-US" sz="9600" dirty="0" err="1">
                <a:solidFill>
                  <a:srgbClr val="000000"/>
                </a:solidFill>
                <a:latin typeface="Consolas" panose="020B0609020204030204" pitchFamily="49" charset="0"/>
              </a:rPr>
              <a:t>sku</a:t>
            </a:r>
            <a:r>
              <a:rPr lang="en-US" sz="9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600" dirty="0">
                <a:solidFill>
                  <a:srgbClr val="A31515"/>
                </a:solidFill>
                <a:latin typeface="Consolas" panose="020B0609020204030204" pitchFamily="49" charset="0"/>
              </a:rPr>
              <a:t>Basic</a:t>
            </a:r>
            <a:endParaRPr lang="en-US" sz="9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b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endParaRPr lang="en-US" sz="3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3200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7308BE-E588-4CDC-9BAC-E5BDB82A98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007" y="1910176"/>
            <a:ext cx="10449340" cy="478242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51636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0"/>
            <a:ext cx="10184004" cy="71343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ACR – Log into Registry</a:t>
            </a:r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>
          <a:xfrm>
            <a:off x="271670" y="1050212"/>
            <a:ext cx="10515600" cy="5498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az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acr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 login 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--name 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TestContainerRegistry01</a:t>
            </a:r>
            <a:endParaRPr lang="en-US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D17457-A763-4449-A101-F874A55C9E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915" y="2345531"/>
            <a:ext cx="10512169" cy="216693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844731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0"/>
            <a:ext cx="10184004" cy="71343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ACR – Get Registry Details</a:t>
            </a:r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>
          <a:xfrm>
            <a:off x="286476" y="1031258"/>
            <a:ext cx="10515600" cy="6127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az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acr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 list 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--resource-group 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containers1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IE" sz="2400" dirty="0"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8CF926C-F6F5-4DA0-9E28-652FFE9D18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562" y="1826524"/>
            <a:ext cx="11572875" cy="42386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904364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0"/>
            <a:ext cx="10184004" cy="71343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ACR – </a:t>
            </a:r>
            <a:r>
              <a:rPr lang="en-GB" dirty="0" err="1">
                <a:solidFill>
                  <a:schemeClr val="accent1">
                    <a:lumMod val="75000"/>
                  </a:schemeClr>
                </a:solidFill>
              </a:rPr>
              <a:t>Dockerfile</a:t>
            </a:r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 </a:t>
            </a:r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>
          <a:xfrm>
            <a:off x="337930" y="1001668"/>
            <a:ext cx="11015870" cy="5723328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GB" sz="32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GB" sz="3200" dirty="0"/>
              <a:t> </a:t>
            </a:r>
            <a:r>
              <a:rPr lang="en-GB" sz="3200" dirty="0" err="1"/>
              <a:t>microsoft</a:t>
            </a:r>
            <a:r>
              <a:rPr lang="en-GB" sz="3200" dirty="0"/>
              <a:t>/</a:t>
            </a:r>
            <a:r>
              <a:rPr lang="en-GB" sz="3200" dirty="0" err="1"/>
              <a:t>mssql-server-linux:latest</a:t>
            </a:r>
            <a:endParaRPr lang="en-GB" sz="3200" dirty="0"/>
          </a:p>
          <a:p>
            <a:pPr marL="0" indent="0">
              <a:buNone/>
            </a:pPr>
            <a:endParaRPr lang="en-GB" sz="3200" dirty="0"/>
          </a:p>
          <a:p>
            <a:pPr marL="0" indent="0">
              <a:buNone/>
            </a:pPr>
            <a:r>
              <a:rPr lang="en-GB" sz="3300" dirty="0">
                <a:solidFill>
                  <a:srgbClr val="0000FF"/>
                </a:solidFill>
                <a:latin typeface="Consolas" panose="020B0609020204030204" pitchFamily="49" charset="0"/>
              </a:rPr>
              <a:t>CMD </a:t>
            </a:r>
            <a:r>
              <a:rPr lang="en-GB" sz="3200" dirty="0" err="1"/>
              <a:t>mkdir</a:t>
            </a:r>
            <a:r>
              <a:rPr lang="en-GB" sz="3200" dirty="0"/>
              <a:t> /var/opt/</a:t>
            </a:r>
            <a:r>
              <a:rPr lang="en-GB" sz="3200" dirty="0" err="1"/>
              <a:t>sqlserver</a:t>
            </a:r>
            <a:endParaRPr lang="en-GB" sz="3200" dirty="0"/>
          </a:p>
          <a:p>
            <a:pPr marL="0" indent="0">
              <a:buNone/>
            </a:pPr>
            <a:endParaRPr lang="en-GB" sz="3200" dirty="0"/>
          </a:p>
          <a:p>
            <a:pPr marL="0" indent="0">
              <a:buNone/>
            </a:pPr>
            <a:r>
              <a:rPr lang="en-GB" sz="3300" dirty="0">
                <a:solidFill>
                  <a:srgbClr val="0000FF"/>
                </a:solidFill>
                <a:latin typeface="Consolas" panose="020B0609020204030204" pitchFamily="49" charset="0"/>
              </a:rPr>
              <a:t>COPY</a:t>
            </a:r>
            <a:r>
              <a:rPr lang="en-GB" sz="3200" dirty="0"/>
              <a:t> </a:t>
            </a:r>
            <a:r>
              <a:rPr lang="en-GB" sz="3200" dirty="0" err="1"/>
              <a:t>DatabaseA.mdf</a:t>
            </a:r>
            <a:r>
              <a:rPr lang="en-GB" sz="3200" dirty="0"/>
              <a:t> /var/opt/</a:t>
            </a:r>
            <a:r>
              <a:rPr lang="en-GB" sz="3200" dirty="0" err="1"/>
              <a:t>sqlserver</a:t>
            </a:r>
            <a:endParaRPr lang="en-GB" sz="3200" dirty="0"/>
          </a:p>
          <a:p>
            <a:pPr marL="0" indent="0">
              <a:buNone/>
            </a:pPr>
            <a:r>
              <a:rPr lang="en-GB" sz="3300" dirty="0">
                <a:solidFill>
                  <a:srgbClr val="0000FF"/>
                </a:solidFill>
                <a:latin typeface="Consolas" panose="020B0609020204030204" pitchFamily="49" charset="0"/>
              </a:rPr>
              <a:t>COPY</a:t>
            </a:r>
            <a:r>
              <a:rPr lang="en-GB" sz="3200" dirty="0"/>
              <a:t> </a:t>
            </a:r>
            <a:r>
              <a:rPr lang="en-GB" sz="3200" dirty="0" err="1"/>
              <a:t>DatabaseA_log.ldf</a:t>
            </a:r>
            <a:r>
              <a:rPr lang="en-GB" sz="3200" dirty="0"/>
              <a:t> /var/opt/</a:t>
            </a:r>
            <a:r>
              <a:rPr lang="en-GB" sz="3200" dirty="0" err="1"/>
              <a:t>sqlserver</a:t>
            </a:r>
            <a:endParaRPr lang="en-GB" sz="3200" dirty="0"/>
          </a:p>
          <a:p>
            <a:pPr marL="0" indent="0">
              <a:buNone/>
            </a:pPr>
            <a:endParaRPr lang="en-GB" sz="3200" dirty="0"/>
          </a:p>
          <a:p>
            <a:pPr marL="0" indent="0">
              <a:buNone/>
            </a:pPr>
            <a:r>
              <a:rPr lang="en-GB" sz="3300" dirty="0">
                <a:solidFill>
                  <a:srgbClr val="0000FF"/>
                </a:solidFill>
                <a:latin typeface="Consolas" panose="020B0609020204030204" pitchFamily="49" charset="0"/>
              </a:rPr>
              <a:t>ENV</a:t>
            </a:r>
            <a:r>
              <a:rPr lang="en-GB" sz="3200" dirty="0"/>
              <a:t> MSSQL_BACKUP_DIR="/var/opt/</a:t>
            </a:r>
            <a:r>
              <a:rPr lang="en-GB" sz="3200" dirty="0" err="1"/>
              <a:t>sqlserver</a:t>
            </a:r>
            <a:r>
              <a:rPr lang="en-GB" sz="3200" dirty="0"/>
              <a:t>"</a:t>
            </a:r>
          </a:p>
          <a:p>
            <a:pPr marL="0" indent="0">
              <a:buNone/>
            </a:pPr>
            <a:r>
              <a:rPr lang="en-GB" sz="3300" dirty="0">
                <a:solidFill>
                  <a:srgbClr val="0000FF"/>
                </a:solidFill>
                <a:latin typeface="Consolas" panose="020B0609020204030204" pitchFamily="49" charset="0"/>
              </a:rPr>
              <a:t>ENV</a:t>
            </a:r>
            <a:r>
              <a:rPr lang="en-GB" sz="3200" dirty="0"/>
              <a:t> MSSQL_DATA_DIR="/var/opt/</a:t>
            </a:r>
            <a:r>
              <a:rPr lang="en-GB" sz="3200" dirty="0" err="1"/>
              <a:t>sqlserver</a:t>
            </a:r>
            <a:r>
              <a:rPr lang="en-GB" sz="3200" dirty="0"/>
              <a:t>"</a:t>
            </a:r>
          </a:p>
          <a:p>
            <a:pPr marL="0" indent="0">
              <a:buNone/>
            </a:pPr>
            <a:r>
              <a:rPr lang="en-GB" sz="3300" dirty="0">
                <a:solidFill>
                  <a:srgbClr val="0000FF"/>
                </a:solidFill>
                <a:latin typeface="Consolas" panose="020B0609020204030204" pitchFamily="49" charset="0"/>
              </a:rPr>
              <a:t>ENV</a:t>
            </a:r>
            <a:r>
              <a:rPr lang="en-GB" sz="3200" dirty="0"/>
              <a:t> MSSQL_LOG_DIR="/var/opt/</a:t>
            </a:r>
            <a:r>
              <a:rPr lang="en-GB" sz="3200" dirty="0" err="1"/>
              <a:t>sqlserver</a:t>
            </a:r>
            <a:r>
              <a:rPr lang="en-GB" sz="3200" dirty="0"/>
              <a:t>"</a:t>
            </a:r>
          </a:p>
          <a:p>
            <a:pPr marL="0" indent="0">
              <a:buNone/>
            </a:pPr>
            <a:endParaRPr lang="en-GB" sz="3200" dirty="0"/>
          </a:p>
          <a:p>
            <a:pPr marL="0" indent="0">
              <a:buNone/>
            </a:pPr>
            <a:r>
              <a:rPr lang="en-GB" sz="3300" dirty="0">
                <a:solidFill>
                  <a:srgbClr val="0000FF"/>
                </a:solidFill>
                <a:latin typeface="Consolas" panose="020B0609020204030204" pitchFamily="49" charset="0"/>
              </a:rPr>
              <a:t>HEALTHCHECK</a:t>
            </a:r>
            <a:r>
              <a:rPr lang="en-GB" sz="3200" dirty="0"/>
              <a:t> --interval=10s  \</a:t>
            </a:r>
          </a:p>
          <a:p>
            <a:pPr marL="0" indent="0">
              <a:buNone/>
            </a:pPr>
            <a:r>
              <a:rPr lang="en-GB" sz="3300" dirty="0">
                <a:solidFill>
                  <a:srgbClr val="0000FF"/>
                </a:solidFill>
                <a:latin typeface="Consolas" panose="020B0609020204030204" pitchFamily="49" charset="0"/>
              </a:rPr>
              <a:t>CMD </a:t>
            </a:r>
            <a:r>
              <a:rPr lang="en-GB" sz="3200" dirty="0"/>
              <a:t>/opt/</a:t>
            </a:r>
            <a:r>
              <a:rPr lang="en-GB" sz="3200" dirty="0" err="1"/>
              <a:t>mssql</a:t>
            </a:r>
            <a:r>
              <a:rPr lang="en-GB" sz="3200" dirty="0"/>
              <a:t>/bin/</a:t>
            </a:r>
            <a:r>
              <a:rPr lang="en-GB" sz="3200" dirty="0" err="1"/>
              <a:t>sqlservr</a:t>
            </a:r>
            <a:r>
              <a:rPr lang="en-GB" sz="3200" dirty="0"/>
              <a:t> &amp; \</a:t>
            </a:r>
          </a:p>
          <a:p>
            <a:pPr marL="0" indent="0">
              <a:buNone/>
            </a:pPr>
            <a:r>
              <a:rPr lang="en-GB" sz="3200" dirty="0"/>
              <a:t>	/opt/</a:t>
            </a:r>
            <a:r>
              <a:rPr lang="en-GB" sz="3200" dirty="0" err="1"/>
              <a:t>mssql</a:t>
            </a:r>
            <a:r>
              <a:rPr lang="en-GB" sz="3200" dirty="0"/>
              <a:t>-tools/bin/</a:t>
            </a:r>
            <a:r>
              <a:rPr lang="en-GB" sz="3200" dirty="0" err="1"/>
              <a:t>sqlcmd</a:t>
            </a:r>
            <a:r>
              <a:rPr lang="en-GB" sz="3200" dirty="0"/>
              <a:t> -S . -U </a:t>
            </a:r>
            <a:r>
              <a:rPr lang="en-GB" sz="3200" dirty="0" err="1"/>
              <a:t>sa</a:t>
            </a:r>
            <a:r>
              <a:rPr lang="en-GB" sz="3200" dirty="0"/>
              <a:t> -P $SA_PASSWORD \</a:t>
            </a:r>
          </a:p>
          <a:p>
            <a:pPr marL="0" indent="0">
              <a:buNone/>
            </a:pPr>
            <a:r>
              <a:rPr lang="en-GB" sz="3200" dirty="0"/>
              <a:t>		-Q "</a:t>
            </a:r>
            <a:r>
              <a:rPr lang="en-GB" sz="2600" dirty="0">
                <a:latin typeface="Consolas" panose="020B0609020204030204" pitchFamily="49" charset="0"/>
              </a:rPr>
              <a:t>CREATE DATABASE </a:t>
            </a:r>
            <a:r>
              <a:rPr lang="en-GB" sz="2600" dirty="0"/>
              <a:t>[</a:t>
            </a:r>
            <a:r>
              <a:rPr lang="en-GB" sz="2600" dirty="0" err="1"/>
              <a:t>DatabaseA</a:t>
            </a:r>
            <a:r>
              <a:rPr lang="en-GB" sz="2600" dirty="0"/>
              <a:t>] ON (FILENAME = '/var/opt/</a:t>
            </a:r>
            <a:r>
              <a:rPr lang="en-GB" sz="2600" dirty="0" err="1"/>
              <a:t>sqlserver</a:t>
            </a:r>
            <a:r>
              <a:rPr lang="en-GB" sz="2600" dirty="0"/>
              <a:t>/</a:t>
            </a:r>
            <a:r>
              <a:rPr lang="en-GB" sz="2600" dirty="0" err="1"/>
              <a:t>DatabaseA.mdf</a:t>
            </a:r>
            <a:r>
              <a:rPr lang="en-GB" sz="2600" dirty="0"/>
              <a:t>’),</a:t>
            </a:r>
          </a:p>
          <a:p>
            <a:pPr marL="0" indent="0">
              <a:buNone/>
            </a:pPr>
            <a:r>
              <a:rPr lang="en-GB" sz="2600" dirty="0"/>
              <a:t>				(FILENAME = '/var/opt/</a:t>
            </a:r>
            <a:r>
              <a:rPr lang="en-GB" sz="2600" dirty="0" err="1"/>
              <a:t>sqlserver</a:t>
            </a:r>
            <a:r>
              <a:rPr lang="en-GB" sz="2600" dirty="0"/>
              <a:t>/</a:t>
            </a:r>
            <a:r>
              <a:rPr lang="en-GB" sz="2600" dirty="0" err="1"/>
              <a:t>DatabaseA_log.ldf</a:t>
            </a:r>
            <a:r>
              <a:rPr lang="en-GB" sz="2600" dirty="0"/>
              <a:t>') FOR ATTACH</a:t>
            </a:r>
            <a:r>
              <a:rPr lang="en-GB" sz="3200" dirty="0"/>
              <a:t>"</a:t>
            </a:r>
          </a:p>
        </p:txBody>
      </p:sp>
      <p:pic>
        <p:nvPicPr>
          <p:cNvPr id="4" name="Picture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F0DDC731-6BF3-47CF-A5DB-065C3C3FBC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6247" y="1389295"/>
            <a:ext cx="5380952" cy="136190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764480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half" idx="2"/>
          </p:nvPr>
        </p:nvSpPr>
        <p:spPr>
          <a:xfrm>
            <a:off x="332496" y="1507253"/>
            <a:ext cx="5687877" cy="4871940"/>
          </a:xfrm>
        </p:spPr>
        <p:txBody>
          <a:bodyPr>
            <a:noAutofit/>
          </a:bodyPr>
          <a:lstStyle/>
          <a:p>
            <a:r>
              <a:rPr lang="en-GB" sz="3200" b="1" dirty="0"/>
              <a:t>Andrew Pruski</a:t>
            </a:r>
          </a:p>
          <a:p>
            <a:endParaRPr lang="en-GB" sz="2000" b="1" dirty="0"/>
          </a:p>
          <a:p>
            <a:r>
              <a:rPr lang="en-GB" sz="2000" dirty="0"/>
              <a:t>@</a:t>
            </a:r>
            <a:r>
              <a:rPr lang="en-GB" sz="2000" dirty="0" err="1"/>
              <a:t>dbafromthecold</a:t>
            </a:r>
            <a:endParaRPr lang="en-GB" sz="2000" dirty="0"/>
          </a:p>
          <a:p>
            <a:r>
              <a:rPr lang="en-GB" sz="2000" dirty="0"/>
              <a:t>dbafromthecold@gmail.com </a:t>
            </a:r>
          </a:p>
          <a:p>
            <a:r>
              <a:rPr lang="en-GB" sz="2000" dirty="0">
                <a:hlinkClick r:id="rId2"/>
              </a:rPr>
              <a:t>www.dbafromthecold.com</a:t>
            </a:r>
            <a:r>
              <a:rPr lang="en-GB" sz="2000" dirty="0"/>
              <a:t> </a:t>
            </a:r>
          </a:p>
          <a:p>
            <a:endParaRPr lang="en-GB" sz="2000" dirty="0"/>
          </a:p>
          <a:p>
            <a:r>
              <a:rPr lang="en-GB" sz="2000" dirty="0"/>
              <a:t>SQL Server DBA &amp; Data Platform MVP</a:t>
            </a:r>
          </a:p>
          <a:p>
            <a:endParaRPr lang="en-GB" sz="2000" dirty="0"/>
          </a:p>
          <a:p>
            <a:r>
              <a:rPr lang="en-GB" sz="2000" dirty="0"/>
              <a:t>Originally from Wales, now living in Dublin</a:t>
            </a:r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91456E69-669B-4B3F-8F79-98E110A2EBC9}"/>
              </a:ext>
            </a:extLst>
          </p:cNvPr>
          <p:cNvPicPr preferRelativeResize="0">
            <a:picLocks noGrp="1" noChangeAspect="1"/>
          </p:cNvPicPr>
          <p:nvPr>
            <p:ph type="pic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1629" y="1125933"/>
            <a:ext cx="5033706" cy="4606133"/>
          </a:xfrm>
        </p:spPr>
      </p:pic>
      <p:sp>
        <p:nvSpPr>
          <p:cNvPr id="4" name="Title 5">
            <a:extLst>
              <a:ext uri="{FF2B5EF4-FFF2-40B4-BE49-F238E27FC236}">
                <a16:creationId xmlns:a16="http://schemas.microsoft.com/office/drawing/2014/main" id="{70869C8A-19C3-4106-8ABE-A0D1E3A2E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496" y="552658"/>
            <a:ext cx="10184004" cy="693337"/>
          </a:xfrm>
        </p:spPr>
        <p:txBody>
          <a:bodyPr>
            <a:noAutofit/>
          </a:bodyPr>
          <a:lstStyle/>
          <a:p>
            <a:r>
              <a:rPr lang="en-US" altLang="en-US" sz="4400" dirty="0">
                <a:solidFill>
                  <a:schemeClr val="accent1">
                    <a:lumMod val="75000"/>
                  </a:schemeClr>
                </a:solidFill>
              </a:rPr>
              <a:t>About Me</a:t>
            </a:r>
          </a:p>
        </p:txBody>
      </p:sp>
    </p:spTree>
    <p:extLst>
      <p:ext uri="{BB962C8B-B14F-4D97-AF65-F5344CB8AC3E}">
        <p14:creationId xmlns:p14="http://schemas.microsoft.com/office/powerpoint/2010/main" val="7163226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6625" y="0"/>
            <a:ext cx="10184004" cy="71343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ACR – Build image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48CF7F-7765-4AC5-9F0F-F57155FC0E4C}"/>
              </a:ext>
            </a:extLst>
          </p:cNvPr>
          <p:cNvSpPr txBox="1"/>
          <p:nvPr/>
        </p:nvSpPr>
        <p:spPr>
          <a:xfrm>
            <a:off x="270833" y="638618"/>
            <a:ext cx="74101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>
                <a:solidFill>
                  <a:srgbClr val="0000FF"/>
                </a:solidFill>
                <a:latin typeface="Consolas" panose="020B0609020204030204" pitchFamily="49" charset="0"/>
              </a:rPr>
              <a:t>docker build </a:t>
            </a:r>
            <a:r>
              <a:rPr lang="de-DE" sz="2400" dirty="0">
                <a:solidFill>
                  <a:srgbClr val="000000"/>
                </a:solidFill>
                <a:latin typeface="Consolas" panose="020B0609020204030204" pitchFamily="49" charset="0"/>
              </a:rPr>
              <a:t>-t </a:t>
            </a:r>
            <a:r>
              <a:rPr lang="de-DE" sz="2400" dirty="0">
                <a:solidFill>
                  <a:srgbClr val="A31515"/>
                </a:solidFill>
                <a:latin typeface="Consolas" panose="020B0609020204030204" pitchFamily="49" charset="0"/>
              </a:rPr>
              <a:t>testimage </a:t>
            </a:r>
            <a:r>
              <a:rPr lang="de-DE" sz="2400" dirty="0">
                <a:latin typeface="Consolas" panose="020B0609020204030204" pitchFamily="49" charset="0"/>
              </a:rPr>
              <a:t>C:\docker</a:t>
            </a:r>
            <a:endParaRPr lang="de-DE" sz="2400" b="0" dirty="0">
              <a:effectLst/>
              <a:latin typeface="Consolas" panose="020B0609020204030204" pitchFamily="49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8BE8CFB-E3CC-4DB1-8CB1-594D095965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767" y="1100283"/>
            <a:ext cx="11582400" cy="561975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90996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19878"/>
            <a:ext cx="10184004" cy="71343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ACR – Tag Custom Image</a:t>
            </a:r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>
          <a:xfrm>
            <a:off x="264982" y="997787"/>
            <a:ext cx="10515600" cy="94739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sz="2400" dirty="0">
                <a:solidFill>
                  <a:srgbClr val="0000FF"/>
                </a:solidFill>
                <a:latin typeface="Consolas" panose="020B0609020204030204" pitchFamily="49" charset="0"/>
              </a:rPr>
              <a:t>docker tag </a:t>
            </a:r>
            <a:r>
              <a:rPr lang="en-IE" sz="2400" dirty="0" err="1">
                <a:latin typeface="Consolas" panose="020B0609020204030204" pitchFamily="49" charset="0"/>
              </a:rPr>
              <a:t>testimage</a:t>
            </a:r>
            <a:r>
              <a:rPr lang="en-IE" sz="2400" dirty="0">
                <a:latin typeface="Consolas" panose="020B0609020204030204" pitchFamily="49" charset="0"/>
              </a:rPr>
              <a:t> `</a:t>
            </a:r>
            <a:r>
              <a:rPr lang="en-IE" sz="2400" dirty="0">
                <a:solidFill>
                  <a:srgbClr val="0000FF"/>
                </a:solidFill>
                <a:latin typeface="Consolas" panose="020B0609020204030204" pitchFamily="49" charset="0"/>
              </a:rPr>
              <a:t> 	testcontainerregistry01.azurecr.io/</a:t>
            </a:r>
            <a:r>
              <a:rPr lang="en-IE" sz="2400" dirty="0" err="1">
                <a:latin typeface="Consolas" panose="020B0609020204030204" pitchFamily="49" charset="0"/>
              </a:rPr>
              <a:t>devsqlimage:latest</a:t>
            </a:r>
            <a:endParaRPr lang="en-IE" sz="24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GB" sz="32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DAEA6E2-1BF9-48B0-AEB0-E17EB57136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75" y="2433637"/>
            <a:ext cx="11144250" cy="19907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586453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0"/>
            <a:ext cx="10184004" cy="71343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ACR – Push Image</a:t>
            </a:r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>
          <a:xfrm>
            <a:off x="289560" y="919538"/>
            <a:ext cx="11508188" cy="8926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sz="2400" dirty="0">
                <a:solidFill>
                  <a:srgbClr val="0000FF"/>
                </a:solidFill>
                <a:latin typeface="Consolas" panose="020B0609020204030204" pitchFamily="49" charset="0"/>
              </a:rPr>
              <a:t>docker push testcontainerregistry01.azurecr.io/</a:t>
            </a:r>
            <a:r>
              <a:rPr lang="en-IE" sz="2400" dirty="0" err="1">
                <a:latin typeface="Consolas" panose="020B0609020204030204" pitchFamily="49" charset="0"/>
              </a:rPr>
              <a:t>devsqlimage:latest</a:t>
            </a:r>
            <a:endParaRPr lang="en-IE" sz="24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GB" sz="2400" dirty="0">
              <a:solidFill>
                <a:srgbClr val="569CD6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GB" sz="2400" dirty="0">
              <a:solidFill>
                <a:srgbClr val="569CD6"/>
              </a:solidFill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09247C1-99E4-461D-8D69-7B3E0D5F3C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034" y="1701313"/>
            <a:ext cx="10765682" cy="441405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825865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0"/>
            <a:ext cx="10184004" cy="71343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ACR – List Images</a:t>
            </a:r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>
          <a:xfrm>
            <a:off x="309439" y="1076648"/>
            <a:ext cx="11736788" cy="71343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az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acr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 repository list 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--name 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testcontainerregistry01 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--output 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table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GB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153C9D-8ECC-4B7A-9F8C-5EB5F47745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2306913"/>
            <a:ext cx="10058400" cy="21050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331865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0"/>
            <a:ext cx="10184004" cy="71343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ACR – Show Tags</a:t>
            </a:r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>
          <a:xfrm>
            <a:off x="297873" y="902058"/>
            <a:ext cx="10515600" cy="14294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az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acr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 repository show-tags </a:t>
            </a:r>
            <a:r>
              <a:rPr lang="en-US" sz="2400" dirty="0">
                <a:latin typeface="Consolas" panose="020B0609020204030204" pitchFamily="49" charset="0"/>
              </a:rPr>
              <a:t>`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--name 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testcontainerregistry01 </a:t>
            </a:r>
            <a:r>
              <a:rPr lang="en-US" sz="2400" dirty="0">
                <a:latin typeface="Consolas" panose="020B0609020204030204" pitchFamily="49" charset="0"/>
              </a:rPr>
              <a:t>`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		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--repository </a:t>
            </a:r>
            <a:r>
              <a:rPr lang="en-US" sz="2400" dirty="0" err="1">
                <a:solidFill>
                  <a:srgbClr val="A31515"/>
                </a:solidFill>
                <a:latin typeface="Consolas" panose="020B0609020204030204" pitchFamily="49" charset="0"/>
              </a:rPr>
              <a:t>devsqlimage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GB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00CB35-15CE-4CAA-98EE-8D27B857C0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475" y="2825028"/>
            <a:ext cx="10687050" cy="23717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944607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0"/>
            <a:ext cx="10184004" cy="71343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ACR – Show Manifest</a:t>
            </a:r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>
          <a:xfrm>
            <a:off x="331123" y="836411"/>
            <a:ext cx="10515600" cy="15217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az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acr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 repository show-manifests </a:t>
            </a:r>
            <a:r>
              <a:rPr lang="en-US" sz="2400" dirty="0">
                <a:latin typeface="Consolas" panose="020B0609020204030204" pitchFamily="49" charset="0"/>
              </a:rPr>
              <a:t>`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--name 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testcontainerregistry01 </a:t>
            </a:r>
            <a:r>
              <a:rPr lang="en-US" sz="2400" dirty="0">
                <a:latin typeface="Consolas" panose="020B0609020204030204" pitchFamily="49" charset="0"/>
              </a:rPr>
              <a:t>`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		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--repository </a:t>
            </a:r>
            <a:r>
              <a:rPr lang="en-US" sz="2400" dirty="0" err="1">
                <a:solidFill>
                  <a:srgbClr val="A31515"/>
                </a:solidFill>
                <a:latin typeface="Consolas" panose="020B0609020204030204" pitchFamily="49" charset="0"/>
              </a:rPr>
              <a:t>devsqlimage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GB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550C6D-3A0B-4F53-BBBF-18591182E3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512" y="2481187"/>
            <a:ext cx="10848975" cy="32861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684158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chemeClr val="accent1"/>
                </a:solidFill>
              </a:rPr>
              <a:t>Demo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934812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chemeClr val="accent1"/>
                </a:solidFill>
              </a:rPr>
              <a:t>Azure Container Instances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774938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31596" y="562708"/>
            <a:ext cx="10184004" cy="71343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Azure Container Instances</a:t>
            </a:r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>
          <a:xfrm>
            <a:off x="331596" y="1468908"/>
            <a:ext cx="11022204" cy="7134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3200" dirty="0">
                <a:hlinkClick r:id="rId2"/>
              </a:rPr>
              <a:t>https://azure.microsoft.com/en-us/services/container-instances/</a:t>
            </a:r>
            <a:r>
              <a:rPr lang="en-GB" sz="3200" dirty="0"/>
              <a:t> 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89B88A-0B1B-423E-A918-B0516E4ADF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624" y="2518287"/>
            <a:ext cx="11087100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7611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31596" y="562708"/>
            <a:ext cx="10184004" cy="71343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Azure Container Instances</a:t>
            </a:r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3200" dirty="0"/>
              <a:t>Running containers without servers</a:t>
            </a:r>
          </a:p>
          <a:p>
            <a:pPr marL="0" indent="0">
              <a:buNone/>
            </a:pPr>
            <a:r>
              <a:rPr lang="en-GB" sz="3200" dirty="0"/>
              <a:t>No need to manage VMs</a:t>
            </a:r>
          </a:p>
          <a:p>
            <a:pPr marL="0" indent="0">
              <a:buNone/>
            </a:pPr>
            <a:r>
              <a:rPr lang="en-GB" sz="3200" dirty="0"/>
              <a:t>Quick deployment</a:t>
            </a:r>
          </a:p>
          <a:p>
            <a:pPr marL="0" indent="0">
              <a:buNone/>
            </a:pPr>
            <a:r>
              <a:rPr lang="en-GB" sz="3200" dirty="0"/>
              <a:t>Deployed via the CLI, </a:t>
            </a:r>
            <a:r>
              <a:rPr lang="en-GB" sz="3200" dirty="0" err="1"/>
              <a:t>powershell</a:t>
            </a:r>
            <a:r>
              <a:rPr lang="en-GB" sz="3200" dirty="0"/>
              <a:t>, or Azure Portal</a:t>
            </a:r>
          </a:p>
          <a:p>
            <a:pPr marL="0" indent="0">
              <a:buNone/>
            </a:pPr>
            <a:r>
              <a:rPr lang="en-GB" sz="3200" dirty="0"/>
              <a:t>Billed by the second</a:t>
            </a:r>
          </a:p>
          <a:p>
            <a:pPr marL="0" indent="0">
              <a:buNone/>
            </a:pP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25903417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31596" y="562708"/>
            <a:ext cx="10184004" cy="71343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Session Aim</a:t>
            </a:r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>
          <a:xfrm>
            <a:off x="838200" y="2721077"/>
            <a:ext cx="10515600" cy="141584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sz="3200" dirty="0"/>
              <a:t>To give an overview of the different options available to run SQL Server Docker containers in Azure</a:t>
            </a:r>
          </a:p>
        </p:txBody>
      </p:sp>
    </p:spTree>
    <p:extLst>
      <p:ext uri="{BB962C8B-B14F-4D97-AF65-F5344CB8AC3E}">
        <p14:creationId xmlns:p14="http://schemas.microsoft.com/office/powerpoint/2010/main" val="27038075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31596" y="562708"/>
            <a:ext cx="10184004" cy="71343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ACI - Options</a:t>
            </a:r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3200" dirty="0"/>
              <a:t>Linux &amp; Windows containers</a:t>
            </a:r>
          </a:p>
          <a:p>
            <a:pPr marL="0" indent="0">
              <a:buNone/>
            </a:pPr>
            <a:r>
              <a:rPr lang="en-GB" sz="3200" dirty="0"/>
              <a:t>Containers exposed directly to the internet</a:t>
            </a:r>
          </a:p>
          <a:p>
            <a:pPr marL="0" indent="0">
              <a:buNone/>
            </a:pPr>
            <a:r>
              <a:rPr lang="en-GB" sz="3200" dirty="0"/>
              <a:t>	</a:t>
            </a:r>
            <a:r>
              <a:rPr lang="en-GB" dirty="0"/>
              <a:t>IP Address and FQDN</a:t>
            </a:r>
          </a:p>
          <a:p>
            <a:pPr marL="0" indent="0">
              <a:buNone/>
            </a:pPr>
            <a:r>
              <a:rPr lang="en-GB" sz="3200" dirty="0"/>
              <a:t>Hypervisor level isolation</a:t>
            </a:r>
          </a:p>
          <a:p>
            <a:pPr marL="0" indent="0">
              <a:buNone/>
            </a:pPr>
            <a:r>
              <a:rPr lang="en-GB" sz="3200" dirty="0"/>
              <a:t>Persistent storage</a:t>
            </a:r>
          </a:p>
          <a:p>
            <a:pPr marL="0" indent="0">
              <a:buNone/>
            </a:pPr>
            <a:r>
              <a:rPr lang="en-GB" sz="3200" dirty="0"/>
              <a:t>	</a:t>
            </a:r>
            <a:r>
              <a:rPr lang="en-GB" dirty="0"/>
              <a:t>Azure files shares</a:t>
            </a:r>
          </a:p>
          <a:p>
            <a:pPr marL="0" indent="0">
              <a:buNone/>
            </a:pP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3344004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31596" y="562708"/>
            <a:ext cx="10184004" cy="71343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ACI – Container Groups</a:t>
            </a:r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GB" sz="3200" dirty="0"/>
          </a:p>
          <a:p>
            <a:pPr marL="0" indent="0">
              <a:buNone/>
            </a:pPr>
            <a:r>
              <a:rPr lang="en-GB" sz="3200" dirty="0"/>
              <a:t>Similar in concept to K8s pods</a:t>
            </a:r>
          </a:p>
          <a:p>
            <a:pPr marL="0" indent="0">
              <a:buNone/>
            </a:pPr>
            <a:r>
              <a:rPr lang="en-GB" sz="3200" dirty="0"/>
              <a:t>Multiple containers running on the same host</a:t>
            </a:r>
          </a:p>
          <a:p>
            <a:pPr marL="0" indent="0">
              <a:buNone/>
            </a:pPr>
            <a:r>
              <a:rPr lang="en-GB" sz="3200" dirty="0"/>
              <a:t>Share IP address, containers exposed on ports</a:t>
            </a:r>
          </a:p>
          <a:p>
            <a:pPr marL="0" indent="0">
              <a:buNone/>
            </a:pPr>
            <a:r>
              <a:rPr lang="en-GB" sz="3200" dirty="0"/>
              <a:t>Supports mounting external volumes</a:t>
            </a:r>
          </a:p>
          <a:p>
            <a:pPr marL="0" indent="0">
              <a:buNone/>
            </a:pP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4965254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31596" y="562708"/>
            <a:ext cx="10184004" cy="71343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ACI &amp; Orchestrators</a:t>
            </a:r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GB" sz="3200" dirty="0"/>
          </a:p>
          <a:p>
            <a:pPr marL="0" indent="0">
              <a:buNone/>
            </a:pPr>
            <a:r>
              <a:rPr lang="en-GB" sz="3200" dirty="0"/>
              <a:t>ACI - Stripped down orchestrator</a:t>
            </a:r>
          </a:p>
          <a:p>
            <a:pPr marL="0" indent="0">
              <a:buNone/>
            </a:pPr>
            <a:r>
              <a:rPr lang="en-GB" sz="3200" dirty="0"/>
              <a:t>Complementary to existing orchestrators</a:t>
            </a:r>
          </a:p>
          <a:p>
            <a:pPr marL="0" indent="0">
              <a:buNone/>
            </a:pPr>
            <a:r>
              <a:rPr lang="en-GB" sz="3200" dirty="0"/>
              <a:t>Quick and easy to scale out applications</a:t>
            </a:r>
          </a:p>
          <a:p>
            <a:pPr marL="0" indent="0">
              <a:buNone/>
            </a:pP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34734100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31596" y="562708"/>
            <a:ext cx="10184004" cy="71343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ACI – Get ACR Credentials</a:t>
            </a:r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IE" sz="2400" dirty="0">
                <a:solidFill>
                  <a:srgbClr val="008000"/>
                </a:solidFill>
                <a:latin typeface="Consolas" panose="020B0609020204030204" pitchFamily="49" charset="0"/>
              </a:rPr>
              <a:t># enable admin</a:t>
            </a:r>
            <a:endParaRPr lang="en-IE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IE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az</a:t>
            </a:r>
            <a:r>
              <a:rPr lang="en-IE" sz="2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IE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acr</a:t>
            </a:r>
            <a:r>
              <a:rPr lang="en-IE" sz="2400" dirty="0">
                <a:solidFill>
                  <a:srgbClr val="0000FF"/>
                </a:solidFill>
                <a:latin typeface="Consolas" panose="020B0609020204030204" pitchFamily="49" charset="0"/>
              </a:rPr>
              <a:t> update </a:t>
            </a:r>
            <a:r>
              <a:rPr lang="en-IE" sz="2400" dirty="0">
                <a:solidFill>
                  <a:srgbClr val="000000"/>
                </a:solidFill>
                <a:latin typeface="Consolas" panose="020B0609020204030204" pitchFamily="49" charset="0"/>
              </a:rPr>
              <a:t>-n </a:t>
            </a:r>
            <a:r>
              <a:rPr lang="en-IE" sz="2400" dirty="0">
                <a:solidFill>
                  <a:srgbClr val="A31515"/>
                </a:solidFill>
                <a:latin typeface="Consolas" panose="020B0609020204030204" pitchFamily="49" charset="0"/>
              </a:rPr>
              <a:t>TestContainerRegistry01 </a:t>
            </a:r>
            <a:r>
              <a:rPr lang="en-IE" sz="2400" dirty="0">
                <a:solidFill>
                  <a:srgbClr val="000000"/>
                </a:solidFill>
                <a:latin typeface="Consolas" panose="020B0609020204030204" pitchFamily="49" charset="0"/>
              </a:rPr>
              <a:t>--admin-enabled </a:t>
            </a:r>
            <a:r>
              <a:rPr lang="en-IE" sz="2400" dirty="0">
                <a:solidFill>
                  <a:srgbClr val="A31515"/>
                </a:solidFill>
                <a:latin typeface="Consolas" panose="020B0609020204030204" pitchFamily="49" charset="0"/>
              </a:rPr>
              <a:t>true</a:t>
            </a:r>
            <a:endParaRPr lang="en-IE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IE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br>
              <a:rPr lang="en-IE" sz="2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IE" sz="2400" dirty="0">
                <a:solidFill>
                  <a:srgbClr val="008000"/>
                </a:solidFill>
                <a:latin typeface="Consolas" panose="020B0609020204030204" pitchFamily="49" charset="0"/>
              </a:rPr>
              <a:t># get credentials</a:t>
            </a:r>
            <a:endParaRPr lang="en-IE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IE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az</a:t>
            </a:r>
            <a:r>
              <a:rPr lang="en-IE" sz="2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IE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acr</a:t>
            </a:r>
            <a:r>
              <a:rPr lang="en-IE" sz="2400" dirty="0">
                <a:solidFill>
                  <a:srgbClr val="0000FF"/>
                </a:solidFill>
                <a:latin typeface="Consolas" panose="020B0609020204030204" pitchFamily="49" charset="0"/>
              </a:rPr>
              <a:t> credential show </a:t>
            </a:r>
            <a:r>
              <a:rPr lang="en-IE" sz="2400" dirty="0">
                <a:solidFill>
                  <a:srgbClr val="000000"/>
                </a:solidFill>
                <a:latin typeface="Consolas" panose="020B0609020204030204" pitchFamily="49" charset="0"/>
              </a:rPr>
              <a:t>-n </a:t>
            </a:r>
            <a:r>
              <a:rPr lang="en-IE" sz="2400" dirty="0">
                <a:solidFill>
                  <a:srgbClr val="A31515"/>
                </a:solidFill>
                <a:latin typeface="Consolas" panose="020B0609020204030204" pitchFamily="49" charset="0"/>
              </a:rPr>
              <a:t>TestContainerRegistry01</a:t>
            </a:r>
            <a:endParaRPr lang="en-IE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7007580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0"/>
            <a:ext cx="10184004" cy="71343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ACI – Create </a:t>
            </a:r>
            <a:r>
              <a:rPr lang="en-GB" dirty="0" err="1">
                <a:solidFill>
                  <a:schemeClr val="accent1">
                    <a:lumMod val="75000"/>
                  </a:schemeClr>
                </a:solidFill>
              </a:rPr>
              <a:t>Keystore</a:t>
            </a:r>
            <a:endParaRPr lang="en-GB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>
          <a:xfrm>
            <a:off x="159026" y="1043609"/>
            <a:ext cx="11875444" cy="5635486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az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keyvault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 create </a:t>
            </a:r>
            <a:r>
              <a:rPr lang="en-US" sz="2400" dirty="0">
                <a:solidFill>
                  <a:srgbClr val="001080"/>
                </a:solidFill>
                <a:latin typeface="Consolas" panose="020B0609020204030204" pitchFamily="49" charset="0"/>
              </a:rPr>
              <a:t>--resource-group 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containers1 </a:t>
            </a:r>
            <a:r>
              <a:rPr lang="en-US" sz="2400" dirty="0">
                <a:solidFill>
                  <a:srgbClr val="001080"/>
                </a:solidFill>
                <a:latin typeface="Consolas" panose="020B0609020204030204" pitchFamily="49" charset="0"/>
              </a:rPr>
              <a:t>--name 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apkeyvault1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IE" sz="2400" dirty="0">
              <a:solidFill>
                <a:srgbClr val="008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IE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az</a:t>
            </a:r>
            <a:r>
              <a:rPr lang="en-IE" sz="2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IE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keyvault</a:t>
            </a:r>
            <a:r>
              <a:rPr lang="en-IE" sz="2400" dirty="0">
                <a:solidFill>
                  <a:srgbClr val="0000FF"/>
                </a:solidFill>
                <a:latin typeface="Consolas" panose="020B0609020204030204" pitchFamily="49" charset="0"/>
              </a:rPr>
              <a:t> secret set `</a:t>
            </a:r>
            <a:endParaRPr lang="en-IE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IE" sz="2400" dirty="0">
                <a:solidFill>
                  <a:srgbClr val="001080"/>
                </a:solidFill>
                <a:latin typeface="Consolas" panose="020B0609020204030204" pitchFamily="49" charset="0"/>
              </a:rPr>
              <a:t>  --vault-name </a:t>
            </a:r>
            <a:r>
              <a:rPr lang="en-IE" sz="2400" dirty="0">
                <a:solidFill>
                  <a:srgbClr val="A31515"/>
                </a:solidFill>
                <a:latin typeface="Consolas" panose="020B0609020204030204" pitchFamily="49" charset="0"/>
              </a:rPr>
              <a:t>apkeyvault1 `</a:t>
            </a:r>
            <a:endParaRPr lang="en-IE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IE" sz="2400" dirty="0">
                <a:solidFill>
                  <a:srgbClr val="001080"/>
                </a:solidFill>
                <a:latin typeface="Consolas" panose="020B0609020204030204" pitchFamily="49" charset="0"/>
              </a:rPr>
              <a:t>  --name </a:t>
            </a:r>
            <a:r>
              <a:rPr lang="en-IE" sz="2400" dirty="0">
                <a:solidFill>
                  <a:srgbClr val="A31515"/>
                </a:solidFill>
                <a:latin typeface="Consolas" panose="020B0609020204030204" pitchFamily="49" charset="0"/>
              </a:rPr>
              <a:t>testcontainerregistry01 -pull-pwd `</a:t>
            </a:r>
            <a:endParaRPr lang="en-IE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IE" sz="2400" dirty="0">
                <a:solidFill>
                  <a:srgbClr val="001080"/>
                </a:solidFill>
                <a:latin typeface="Consolas" panose="020B0609020204030204" pitchFamily="49" charset="0"/>
              </a:rPr>
              <a:t>  --value </a:t>
            </a:r>
            <a:r>
              <a:rPr lang="en-IE" sz="2400" dirty="0">
                <a:solidFill>
                  <a:srgbClr val="A31515"/>
                </a:solidFill>
                <a:latin typeface="Consolas" panose="020B0609020204030204" pitchFamily="49" charset="0"/>
              </a:rPr>
              <a:t>$(</a:t>
            </a:r>
            <a:r>
              <a:rPr lang="en-IE" sz="2400" dirty="0" err="1">
                <a:solidFill>
                  <a:srgbClr val="A31515"/>
                </a:solidFill>
                <a:latin typeface="Consolas" panose="020B0609020204030204" pitchFamily="49" charset="0"/>
              </a:rPr>
              <a:t>az</a:t>
            </a:r>
            <a:r>
              <a:rPr lang="en-IE" sz="2400" dirty="0">
                <a:solidFill>
                  <a:srgbClr val="A31515"/>
                </a:solidFill>
                <a:latin typeface="Consolas" panose="020B0609020204030204" pitchFamily="49" charset="0"/>
              </a:rPr>
              <a:t> ad </a:t>
            </a:r>
            <a:r>
              <a:rPr lang="en-IE" sz="2400" dirty="0" err="1">
                <a:solidFill>
                  <a:srgbClr val="A31515"/>
                </a:solidFill>
                <a:latin typeface="Consolas" panose="020B0609020204030204" pitchFamily="49" charset="0"/>
              </a:rPr>
              <a:t>sp</a:t>
            </a:r>
            <a:r>
              <a:rPr lang="en-IE" sz="2400" dirty="0">
                <a:solidFill>
                  <a:srgbClr val="A31515"/>
                </a:solidFill>
                <a:latin typeface="Consolas" panose="020B0609020204030204" pitchFamily="49" charset="0"/>
              </a:rPr>
              <a:t> create-for-</a:t>
            </a:r>
            <a:r>
              <a:rPr lang="en-IE" sz="2400" dirty="0" err="1">
                <a:solidFill>
                  <a:srgbClr val="A31515"/>
                </a:solidFill>
                <a:latin typeface="Consolas" panose="020B0609020204030204" pitchFamily="49" charset="0"/>
              </a:rPr>
              <a:t>rbac</a:t>
            </a:r>
            <a:r>
              <a:rPr lang="en-IE" sz="2400" dirty="0">
                <a:solidFill>
                  <a:srgbClr val="A31515"/>
                </a:solidFill>
                <a:latin typeface="Consolas" panose="020B0609020204030204" pitchFamily="49" charset="0"/>
              </a:rPr>
              <a:t> `</a:t>
            </a:r>
            <a:endParaRPr lang="en-IE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IE" sz="2400" dirty="0">
                <a:solidFill>
                  <a:srgbClr val="001080"/>
                </a:solidFill>
                <a:latin typeface="Consolas" panose="020B0609020204030204" pitchFamily="49" charset="0"/>
              </a:rPr>
              <a:t>  	--name </a:t>
            </a:r>
            <a:r>
              <a:rPr lang="en-IE" sz="2400" dirty="0">
                <a:solidFill>
                  <a:srgbClr val="A31515"/>
                </a:solidFill>
                <a:latin typeface="Consolas" panose="020B0609020204030204" pitchFamily="49" charset="0"/>
              </a:rPr>
              <a:t>testcontainerregistry01-pull `</a:t>
            </a:r>
            <a:endParaRPr lang="en-IE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IE" sz="2400" dirty="0">
                <a:solidFill>
                  <a:srgbClr val="001080"/>
                </a:solidFill>
                <a:latin typeface="Consolas" panose="020B0609020204030204" pitchFamily="49" charset="0"/>
              </a:rPr>
              <a:t>  	--scopes </a:t>
            </a:r>
            <a:r>
              <a:rPr lang="en-IE" sz="2400" dirty="0">
                <a:solidFill>
                  <a:srgbClr val="A31515"/>
                </a:solidFill>
                <a:latin typeface="Consolas" panose="020B0609020204030204" pitchFamily="49" charset="0"/>
              </a:rPr>
              <a:t>$(</a:t>
            </a:r>
            <a:r>
              <a:rPr lang="en-IE" sz="2400" dirty="0" err="1">
                <a:solidFill>
                  <a:srgbClr val="A31515"/>
                </a:solidFill>
                <a:latin typeface="Consolas" panose="020B0609020204030204" pitchFamily="49" charset="0"/>
              </a:rPr>
              <a:t>az</a:t>
            </a:r>
            <a:r>
              <a:rPr lang="en-IE" sz="2400" dirty="0">
                <a:solidFill>
                  <a:srgbClr val="A31515"/>
                </a:solidFill>
                <a:latin typeface="Consolas" panose="020B0609020204030204" pitchFamily="49" charset="0"/>
              </a:rPr>
              <a:t> </a:t>
            </a:r>
            <a:r>
              <a:rPr lang="en-IE" sz="2400" dirty="0" err="1">
                <a:solidFill>
                  <a:srgbClr val="A31515"/>
                </a:solidFill>
                <a:latin typeface="Consolas" panose="020B0609020204030204" pitchFamily="49" charset="0"/>
              </a:rPr>
              <a:t>acr</a:t>
            </a:r>
            <a:r>
              <a:rPr lang="en-IE" sz="2400" dirty="0">
                <a:solidFill>
                  <a:srgbClr val="A31515"/>
                </a:solidFill>
                <a:latin typeface="Consolas" panose="020B0609020204030204" pitchFamily="49" charset="0"/>
              </a:rPr>
              <a:t> show </a:t>
            </a:r>
            <a:r>
              <a:rPr lang="en-IE" sz="2400" dirty="0">
                <a:solidFill>
                  <a:srgbClr val="001080"/>
                </a:solidFill>
                <a:latin typeface="Consolas" panose="020B0609020204030204" pitchFamily="49" charset="0"/>
              </a:rPr>
              <a:t>--name </a:t>
            </a:r>
            <a:r>
              <a:rPr lang="en-IE" sz="2400" dirty="0">
                <a:solidFill>
                  <a:srgbClr val="A31515"/>
                </a:solidFill>
                <a:latin typeface="Consolas" panose="020B0609020204030204" pitchFamily="49" charset="0"/>
              </a:rPr>
              <a:t>testcontainerregistry01 </a:t>
            </a:r>
            <a:r>
              <a:rPr lang="en-IE" sz="2400" dirty="0">
                <a:solidFill>
                  <a:srgbClr val="001080"/>
                </a:solidFill>
                <a:latin typeface="Consolas" panose="020B0609020204030204" pitchFamily="49" charset="0"/>
              </a:rPr>
              <a:t>--query </a:t>
            </a:r>
            <a:r>
              <a:rPr lang="en-IE" sz="2400" dirty="0">
                <a:solidFill>
                  <a:srgbClr val="A31515"/>
                </a:solidFill>
                <a:latin typeface="Consolas" panose="020B0609020204030204" pitchFamily="49" charset="0"/>
              </a:rPr>
              <a:t>id </a:t>
            </a:r>
            <a:r>
              <a:rPr lang="en-IE" sz="2400" dirty="0">
                <a:solidFill>
                  <a:srgbClr val="001080"/>
                </a:solidFill>
                <a:latin typeface="Consolas" panose="020B0609020204030204" pitchFamily="49" charset="0"/>
              </a:rPr>
              <a:t>--output </a:t>
            </a:r>
            <a:r>
              <a:rPr lang="en-IE" sz="2400" dirty="0" err="1">
                <a:solidFill>
                  <a:srgbClr val="A31515"/>
                </a:solidFill>
                <a:latin typeface="Consolas" panose="020B0609020204030204" pitchFamily="49" charset="0"/>
              </a:rPr>
              <a:t>tsv</a:t>
            </a:r>
            <a:r>
              <a:rPr lang="en-IE" sz="2400" dirty="0">
                <a:solidFill>
                  <a:srgbClr val="A31515"/>
                </a:solidFill>
                <a:latin typeface="Consolas" panose="020B0609020204030204" pitchFamily="49" charset="0"/>
              </a:rPr>
              <a:t>) `</a:t>
            </a:r>
            <a:endParaRPr lang="en-IE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IE" sz="2400" dirty="0">
                <a:solidFill>
                  <a:srgbClr val="001080"/>
                </a:solidFill>
                <a:latin typeface="Consolas" panose="020B0609020204030204" pitchFamily="49" charset="0"/>
              </a:rPr>
              <a:t>  	--role </a:t>
            </a:r>
            <a:r>
              <a:rPr lang="en-IE" sz="2400" dirty="0">
                <a:solidFill>
                  <a:srgbClr val="A31515"/>
                </a:solidFill>
                <a:latin typeface="Consolas" panose="020B0609020204030204" pitchFamily="49" charset="0"/>
              </a:rPr>
              <a:t>reader `</a:t>
            </a:r>
            <a:endParaRPr lang="en-IE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IE" sz="2400" dirty="0">
                <a:solidFill>
                  <a:srgbClr val="001080"/>
                </a:solidFill>
                <a:latin typeface="Consolas" panose="020B0609020204030204" pitchFamily="49" charset="0"/>
              </a:rPr>
              <a:t>  	--query </a:t>
            </a:r>
            <a:r>
              <a:rPr lang="en-IE" sz="2400" dirty="0">
                <a:solidFill>
                  <a:srgbClr val="A31515"/>
                </a:solidFill>
                <a:latin typeface="Consolas" panose="020B0609020204030204" pitchFamily="49" charset="0"/>
              </a:rPr>
              <a:t>password `</a:t>
            </a:r>
            <a:endParaRPr lang="en-IE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IE" sz="2400" dirty="0">
                <a:solidFill>
                  <a:srgbClr val="001080"/>
                </a:solidFill>
                <a:latin typeface="Consolas" panose="020B0609020204030204" pitchFamily="49" charset="0"/>
              </a:rPr>
              <a:t>  	--output </a:t>
            </a:r>
            <a:r>
              <a:rPr lang="en-IE" sz="2400" dirty="0" err="1">
                <a:solidFill>
                  <a:srgbClr val="A31515"/>
                </a:solidFill>
                <a:latin typeface="Consolas" panose="020B0609020204030204" pitchFamily="49" charset="0"/>
              </a:rPr>
              <a:t>tsv</a:t>
            </a:r>
            <a:r>
              <a:rPr lang="en-IE" sz="2400" dirty="0">
                <a:solidFill>
                  <a:srgbClr val="A31515"/>
                </a:solidFill>
                <a:latin typeface="Consolas" panose="020B0609020204030204" pitchFamily="49" charset="0"/>
              </a:rPr>
              <a:t>)</a:t>
            </a:r>
            <a:endParaRPr lang="en-IE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IE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IE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az</a:t>
            </a:r>
            <a:r>
              <a:rPr lang="en-IE" sz="2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IE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keyvault</a:t>
            </a:r>
            <a:r>
              <a:rPr lang="en-IE" sz="2400" dirty="0">
                <a:solidFill>
                  <a:srgbClr val="0000FF"/>
                </a:solidFill>
                <a:latin typeface="Consolas" panose="020B0609020204030204" pitchFamily="49" charset="0"/>
              </a:rPr>
              <a:t> secret set `</a:t>
            </a:r>
            <a:endParaRPr lang="en-IE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IE" sz="2400" dirty="0">
                <a:solidFill>
                  <a:srgbClr val="001080"/>
                </a:solidFill>
                <a:latin typeface="Consolas" panose="020B0609020204030204" pitchFamily="49" charset="0"/>
              </a:rPr>
              <a:t>  --vault-name </a:t>
            </a:r>
            <a:r>
              <a:rPr lang="en-IE" sz="2400" dirty="0">
                <a:solidFill>
                  <a:srgbClr val="A31515"/>
                </a:solidFill>
                <a:latin typeface="Consolas" panose="020B0609020204030204" pitchFamily="49" charset="0"/>
              </a:rPr>
              <a:t>apkeyvault1 `</a:t>
            </a:r>
            <a:endParaRPr lang="en-IE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IE" sz="2400" dirty="0">
                <a:solidFill>
                  <a:srgbClr val="001080"/>
                </a:solidFill>
                <a:latin typeface="Consolas" panose="020B0609020204030204" pitchFamily="49" charset="0"/>
              </a:rPr>
              <a:t>  --name </a:t>
            </a:r>
            <a:r>
              <a:rPr lang="en-IE" sz="2400" dirty="0">
                <a:solidFill>
                  <a:srgbClr val="A31515"/>
                </a:solidFill>
                <a:latin typeface="Consolas" panose="020B0609020204030204" pitchFamily="49" charset="0"/>
              </a:rPr>
              <a:t>testcontainerregistry01 -pull-usr `</a:t>
            </a:r>
            <a:endParaRPr lang="en-IE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IE" sz="2400" dirty="0">
                <a:solidFill>
                  <a:srgbClr val="001080"/>
                </a:solidFill>
                <a:latin typeface="Consolas" panose="020B0609020204030204" pitchFamily="49" charset="0"/>
              </a:rPr>
              <a:t>  --value </a:t>
            </a:r>
            <a:r>
              <a:rPr lang="en-IE" sz="2400" dirty="0">
                <a:solidFill>
                  <a:srgbClr val="A31515"/>
                </a:solidFill>
                <a:latin typeface="Consolas" panose="020B0609020204030204" pitchFamily="49" charset="0"/>
              </a:rPr>
              <a:t>$(</a:t>
            </a:r>
            <a:r>
              <a:rPr lang="en-IE" sz="2400" dirty="0" err="1">
                <a:solidFill>
                  <a:srgbClr val="A31515"/>
                </a:solidFill>
                <a:latin typeface="Consolas" panose="020B0609020204030204" pitchFamily="49" charset="0"/>
              </a:rPr>
              <a:t>az</a:t>
            </a:r>
            <a:r>
              <a:rPr lang="en-IE" sz="2400" dirty="0">
                <a:solidFill>
                  <a:srgbClr val="A31515"/>
                </a:solidFill>
                <a:latin typeface="Consolas" panose="020B0609020204030204" pitchFamily="49" charset="0"/>
              </a:rPr>
              <a:t> ad </a:t>
            </a:r>
            <a:r>
              <a:rPr lang="en-IE" sz="2400" dirty="0" err="1">
                <a:solidFill>
                  <a:srgbClr val="A31515"/>
                </a:solidFill>
                <a:latin typeface="Consolas" panose="020B0609020204030204" pitchFamily="49" charset="0"/>
              </a:rPr>
              <a:t>sp</a:t>
            </a:r>
            <a:r>
              <a:rPr lang="en-IE" sz="2400" dirty="0">
                <a:solidFill>
                  <a:srgbClr val="A31515"/>
                </a:solidFill>
                <a:latin typeface="Consolas" panose="020B0609020204030204" pitchFamily="49" charset="0"/>
              </a:rPr>
              <a:t> show </a:t>
            </a:r>
            <a:r>
              <a:rPr lang="en-IE" sz="2400" dirty="0">
                <a:solidFill>
                  <a:srgbClr val="001080"/>
                </a:solidFill>
                <a:latin typeface="Consolas" panose="020B0609020204030204" pitchFamily="49" charset="0"/>
              </a:rPr>
              <a:t>--id `</a:t>
            </a:r>
          </a:p>
          <a:p>
            <a:pPr marL="0" indent="0">
              <a:buNone/>
            </a:pPr>
            <a:r>
              <a:rPr lang="en-IE" sz="2400" dirty="0">
                <a:solidFill>
                  <a:srgbClr val="001080"/>
                </a:solidFill>
                <a:latin typeface="Consolas" panose="020B0609020204030204" pitchFamily="49" charset="0"/>
              </a:rPr>
              <a:t>	</a:t>
            </a:r>
            <a:r>
              <a:rPr lang="en-IE" sz="2400" dirty="0">
                <a:solidFill>
                  <a:srgbClr val="A31515"/>
                </a:solidFill>
                <a:latin typeface="Consolas" panose="020B0609020204030204" pitchFamily="49" charset="0"/>
              </a:rPr>
              <a:t>http:// testcontainerregistry01-pull </a:t>
            </a:r>
            <a:r>
              <a:rPr lang="en-IE" sz="2400" dirty="0">
                <a:solidFill>
                  <a:srgbClr val="001080"/>
                </a:solidFill>
                <a:latin typeface="Consolas" panose="020B0609020204030204" pitchFamily="49" charset="0"/>
              </a:rPr>
              <a:t>--query </a:t>
            </a:r>
            <a:r>
              <a:rPr lang="en-IE" sz="2400" dirty="0" err="1">
                <a:solidFill>
                  <a:srgbClr val="A31515"/>
                </a:solidFill>
                <a:latin typeface="Consolas" panose="020B0609020204030204" pitchFamily="49" charset="0"/>
              </a:rPr>
              <a:t>appId</a:t>
            </a:r>
            <a:r>
              <a:rPr lang="en-IE" sz="2400" dirty="0">
                <a:solidFill>
                  <a:srgbClr val="A31515"/>
                </a:solidFill>
                <a:latin typeface="Consolas" panose="020B0609020204030204" pitchFamily="49" charset="0"/>
              </a:rPr>
              <a:t> </a:t>
            </a:r>
            <a:r>
              <a:rPr lang="en-IE" sz="2400" dirty="0">
                <a:solidFill>
                  <a:srgbClr val="001080"/>
                </a:solidFill>
                <a:latin typeface="Consolas" panose="020B0609020204030204" pitchFamily="49" charset="0"/>
              </a:rPr>
              <a:t>--output </a:t>
            </a:r>
            <a:r>
              <a:rPr lang="en-IE" sz="2400" dirty="0" err="1">
                <a:solidFill>
                  <a:srgbClr val="A31515"/>
                </a:solidFill>
                <a:latin typeface="Consolas" panose="020B0609020204030204" pitchFamily="49" charset="0"/>
              </a:rPr>
              <a:t>tsv</a:t>
            </a:r>
            <a:r>
              <a:rPr lang="en-IE" sz="2400" dirty="0">
                <a:solidFill>
                  <a:srgbClr val="A31515"/>
                </a:solidFill>
                <a:latin typeface="Consolas" panose="020B0609020204030204" pitchFamily="49" charset="0"/>
              </a:rPr>
              <a:t>)</a:t>
            </a:r>
            <a:endParaRPr lang="en-IE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33109767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0"/>
            <a:ext cx="10184004" cy="71343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ACI – Create Container</a:t>
            </a:r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>
          <a:xfrm>
            <a:off x="833230" y="785191"/>
            <a:ext cx="10525539" cy="5963478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IE" sz="2900" dirty="0" err="1">
                <a:solidFill>
                  <a:srgbClr val="0000FF"/>
                </a:solidFill>
                <a:latin typeface="Consolas" panose="020B0609020204030204" pitchFamily="49" charset="0"/>
              </a:rPr>
              <a:t>az</a:t>
            </a:r>
            <a:r>
              <a:rPr lang="en-IE" sz="2900" dirty="0">
                <a:solidFill>
                  <a:srgbClr val="0000FF"/>
                </a:solidFill>
                <a:latin typeface="Consolas" panose="020B0609020204030204" pitchFamily="49" charset="0"/>
              </a:rPr>
              <a:t> container create </a:t>
            </a:r>
            <a:r>
              <a:rPr lang="en-IE" sz="2900" dirty="0">
                <a:latin typeface="Consolas" panose="020B0609020204030204" pitchFamily="49" charset="0"/>
              </a:rPr>
              <a:t>`</a:t>
            </a:r>
          </a:p>
          <a:p>
            <a:pPr marL="0" indent="0">
              <a:buNone/>
            </a:pPr>
            <a:r>
              <a:rPr lang="en-IE" sz="2900" dirty="0">
                <a:solidFill>
                  <a:srgbClr val="000000"/>
                </a:solidFill>
                <a:latin typeface="Consolas" panose="020B0609020204030204" pitchFamily="49" charset="0"/>
              </a:rPr>
              <a:t>  --resource-group </a:t>
            </a:r>
            <a:r>
              <a:rPr lang="en-IE" sz="2900" dirty="0">
                <a:solidFill>
                  <a:srgbClr val="A31515"/>
                </a:solidFill>
                <a:latin typeface="Consolas" panose="020B0609020204030204" pitchFamily="49" charset="0"/>
              </a:rPr>
              <a:t>containers1 </a:t>
            </a:r>
            <a:r>
              <a:rPr lang="en-IE" sz="2900" dirty="0">
                <a:latin typeface="Consolas" panose="020B0609020204030204" pitchFamily="49" charset="0"/>
              </a:rPr>
              <a:t>`</a:t>
            </a:r>
          </a:p>
          <a:p>
            <a:pPr marL="0" indent="0">
              <a:buNone/>
            </a:pPr>
            <a:r>
              <a:rPr lang="en-IE" sz="2900" dirty="0">
                <a:solidFill>
                  <a:srgbClr val="000000"/>
                </a:solidFill>
                <a:latin typeface="Consolas" panose="020B0609020204030204" pitchFamily="49" charset="0"/>
              </a:rPr>
              <a:t>  --image </a:t>
            </a:r>
            <a:r>
              <a:rPr lang="en-IE" sz="2900" dirty="0">
                <a:solidFill>
                  <a:srgbClr val="A31515"/>
                </a:solidFill>
                <a:latin typeface="Consolas" panose="020B0609020204030204" pitchFamily="49" charset="0"/>
              </a:rPr>
              <a:t>testcontainerregistry01.azurecr.io/</a:t>
            </a:r>
            <a:r>
              <a:rPr lang="en-IE" sz="2900" dirty="0" err="1">
                <a:solidFill>
                  <a:srgbClr val="A31515"/>
                </a:solidFill>
                <a:latin typeface="Consolas" panose="020B0609020204030204" pitchFamily="49" charset="0"/>
              </a:rPr>
              <a:t>devsqlimage:latest</a:t>
            </a:r>
            <a:r>
              <a:rPr lang="en-IE" sz="2900" dirty="0">
                <a:solidFill>
                  <a:srgbClr val="A31515"/>
                </a:solidFill>
                <a:latin typeface="Consolas" panose="020B0609020204030204" pitchFamily="49" charset="0"/>
              </a:rPr>
              <a:t> </a:t>
            </a:r>
            <a:r>
              <a:rPr lang="en-IE" sz="2900" dirty="0">
                <a:latin typeface="Consolas" panose="020B0609020204030204" pitchFamily="49" charset="0"/>
              </a:rPr>
              <a:t>`</a:t>
            </a:r>
          </a:p>
          <a:p>
            <a:pPr marL="0" indent="0">
              <a:buNone/>
            </a:pPr>
            <a:r>
              <a:rPr lang="en-IE" sz="2900" dirty="0">
                <a:solidFill>
                  <a:srgbClr val="001080"/>
                </a:solidFill>
                <a:latin typeface="Consolas" panose="020B0609020204030204" pitchFamily="49" charset="0"/>
              </a:rPr>
              <a:t>  </a:t>
            </a:r>
            <a:r>
              <a:rPr lang="en-IE" dirty="0">
                <a:solidFill>
                  <a:srgbClr val="000000"/>
                </a:solidFill>
                <a:latin typeface="Consolas" panose="020B0609020204030204" pitchFamily="49" charset="0"/>
              </a:rPr>
              <a:t>--registry-username </a:t>
            </a:r>
            <a:r>
              <a:rPr lang="en-IE" sz="2900" dirty="0">
                <a:solidFill>
                  <a:srgbClr val="A31515"/>
                </a:solidFill>
                <a:latin typeface="Consolas" panose="020B0609020204030204" pitchFamily="49" charset="0"/>
              </a:rPr>
              <a:t>$(</a:t>
            </a:r>
            <a:r>
              <a:rPr lang="en-IE" dirty="0" err="1">
                <a:solidFill>
                  <a:srgbClr val="0000FF"/>
                </a:solidFill>
                <a:latin typeface="Consolas" panose="020B0609020204030204" pitchFamily="49" charset="0"/>
              </a:rPr>
              <a:t>az</a:t>
            </a:r>
            <a:r>
              <a:rPr lang="en-IE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IE" dirty="0" err="1">
                <a:solidFill>
                  <a:srgbClr val="0000FF"/>
                </a:solidFill>
                <a:latin typeface="Consolas" panose="020B0609020204030204" pitchFamily="49" charset="0"/>
              </a:rPr>
              <a:t>keyvault</a:t>
            </a:r>
            <a:r>
              <a:rPr lang="en-IE" dirty="0">
                <a:solidFill>
                  <a:srgbClr val="0000FF"/>
                </a:solidFill>
                <a:latin typeface="Consolas" panose="020B0609020204030204" pitchFamily="49" charset="0"/>
              </a:rPr>
              <a:t> secret show </a:t>
            </a:r>
          </a:p>
          <a:p>
            <a:pPr marL="0" indent="0">
              <a:buNone/>
            </a:pPr>
            <a:r>
              <a:rPr lang="en-IE" sz="2900" dirty="0">
                <a:solidFill>
                  <a:srgbClr val="A31515"/>
                </a:solidFill>
                <a:latin typeface="Consolas" panose="020B0609020204030204" pitchFamily="49" charset="0"/>
              </a:rPr>
              <a:t>				</a:t>
            </a:r>
            <a:r>
              <a:rPr lang="en-IE" sz="2900" dirty="0">
                <a:solidFill>
                  <a:srgbClr val="001080"/>
                </a:solidFill>
                <a:latin typeface="Consolas" panose="020B0609020204030204" pitchFamily="49" charset="0"/>
              </a:rPr>
              <a:t>--vault-name </a:t>
            </a:r>
            <a:r>
              <a:rPr lang="en-IE" sz="2900" dirty="0">
                <a:solidFill>
                  <a:srgbClr val="A31515"/>
                </a:solidFill>
                <a:latin typeface="Consolas" panose="020B0609020204030204" pitchFamily="49" charset="0"/>
              </a:rPr>
              <a:t>apkeyvault1 </a:t>
            </a:r>
            <a:r>
              <a:rPr lang="en-IE" sz="2900" dirty="0">
                <a:latin typeface="Consolas" panose="020B0609020204030204" pitchFamily="49" charset="0"/>
              </a:rPr>
              <a:t>`</a:t>
            </a:r>
          </a:p>
          <a:p>
            <a:pPr marL="0" indent="0">
              <a:buNone/>
            </a:pPr>
            <a:r>
              <a:rPr lang="en-IE" sz="2900" dirty="0">
                <a:solidFill>
                  <a:srgbClr val="001080"/>
                </a:solidFill>
                <a:latin typeface="Consolas" panose="020B0609020204030204" pitchFamily="49" charset="0"/>
              </a:rPr>
              <a:t>				-n </a:t>
            </a:r>
            <a:r>
              <a:rPr lang="en-IE" sz="2900" dirty="0">
                <a:solidFill>
                  <a:srgbClr val="A31515"/>
                </a:solidFill>
                <a:latin typeface="Consolas" panose="020B0609020204030204" pitchFamily="49" charset="0"/>
              </a:rPr>
              <a:t>testcontainerregistry01-pull-usr </a:t>
            </a:r>
          </a:p>
          <a:p>
            <a:pPr marL="0" indent="0">
              <a:buNone/>
            </a:pPr>
            <a:r>
              <a:rPr lang="en-IE" sz="2900" dirty="0">
                <a:solidFill>
                  <a:srgbClr val="001080"/>
                </a:solidFill>
                <a:latin typeface="Consolas" panose="020B0609020204030204" pitchFamily="49" charset="0"/>
              </a:rPr>
              <a:t>				--query </a:t>
            </a:r>
            <a:r>
              <a:rPr lang="en-IE" sz="2900" dirty="0">
                <a:solidFill>
                  <a:srgbClr val="A31515"/>
                </a:solidFill>
                <a:latin typeface="Consolas" panose="020B0609020204030204" pitchFamily="49" charset="0"/>
              </a:rPr>
              <a:t>value </a:t>
            </a:r>
            <a:r>
              <a:rPr lang="en-IE" sz="2900" dirty="0">
                <a:solidFill>
                  <a:srgbClr val="001080"/>
                </a:solidFill>
                <a:latin typeface="Consolas" panose="020B0609020204030204" pitchFamily="49" charset="0"/>
              </a:rPr>
              <a:t>-o </a:t>
            </a:r>
            <a:r>
              <a:rPr lang="en-IE" sz="2900" dirty="0" err="1">
                <a:solidFill>
                  <a:srgbClr val="A31515"/>
                </a:solidFill>
                <a:latin typeface="Consolas" panose="020B0609020204030204" pitchFamily="49" charset="0"/>
              </a:rPr>
              <a:t>tsv</a:t>
            </a:r>
            <a:r>
              <a:rPr lang="en-IE" sz="2900" dirty="0">
                <a:solidFill>
                  <a:srgbClr val="A31515"/>
                </a:solidFill>
                <a:latin typeface="Consolas" panose="020B0609020204030204" pitchFamily="49" charset="0"/>
              </a:rPr>
              <a:t>) </a:t>
            </a:r>
            <a:r>
              <a:rPr lang="en-IE" sz="2900" dirty="0">
                <a:latin typeface="Consolas" panose="020B0609020204030204" pitchFamily="49" charset="0"/>
              </a:rPr>
              <a:t>`</a:t>
            </a:r>
          </a:p>
          <a:p>
            <a:pPr marL="0" indent="0">
              <a:buNone/>
            </a:pPr>
            <a:r>
              <a:rPr lang="en-IE" sz="2900" dirty="0">
                <a:solidFill>
                  <a:srgbClr val="001080"/>
                </a:solidFill>
                <a:latin typeface="Consolas" panose="020B0609020204030204" pitchFamily="49" charset="0"/>
              </a:rPr>
              <a:t>  </a:t>
            </a:r>
            <a:r>
              <a:rPr lang="en-IE" dirty="0">
                <a:solidFill>
                  <a:srgbClr val="000000"/>
                </a:solidFill>
                <a:latin typeface="Consolas" panose="020B0609020204030204" pitchFamily="49" charset="0"/>
              </a:rPr>
              <a:t>--registry-password </a:t>
            </a:r>
            <a:r>
              <a:rPr lang="en-IE" sz="2900" dirty="0">
                <a:solidFill>
                  <a:srgbClr val="A31515"/>
                </a:solidFill>
                <a:latin typeface="Consolas" panose="020B0609020204030204" pitchFamily="49" charset="0"/>
              </a:rPr>
              <a:t>$(</a:t>
            </a:r>
            <a:r>
              <a:rPr lang="en-IE" dirty="0" err="1">
                <a:solidFill>
                  <a:srgbClr val="0000FF"/>
                </a:solidFill>
                <a:latin typeface="Consolas" panose="020B0609020204030204" pitchFamily="49" charset="0"/>
              </a:rPr>
              <a:t>az</a:t>
            </a:r>
            <a:r>
              <a:rPr lang="en-IE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IE" dirty="0" err="1">
                <a:solidFill>
                  <a:srgbClr val="0000FF"/>
                </a:solidFill>
                <a:latin typeface="Consolas" panose="020B0609020204030204" pitchFamily="49" charset="0"/>
              </a:rPr>
              <a:t>keyvault</a:t>
            </a:r>
            <a:r>
              <a:rPr lang="en-IE" dirty="0">
                <a:solidFill>
                  <a:srgbClr val="0000FF"/>
                </a:solidFill>
                <a:latin typeface="Consolas" panose="020B0609020204030204" pitchFamily="49" charset="0"/>
              </a:rPr>
              <a:t> secret show </a:t>
            </a:r>
          </a:p>
          <a:p>
            <a:pPr marL="0" indent="0">
              <a:buNone/>
            </a:pPr>
            <a:r>
              <a:rPr lang="en-IE" sz="2900" dirty="0">
                <a:solidFill>
                  <a:srgbClr val="001080"/>
                </a:solidFill>
                <a:latin typeface="Consolas" panose="020B0609020204030204" pitchFamily="49" charset="0"/>
              </a:rPr>
              <a:t>				--vault-name </a:t>
            </a:r>
            <a:r>
              <a:rPr lang="en-IE" sz="2900" dirty="0">
                <a:solidFill>
                  <a:srgbClr val="A31515"/>
                </a:solidFill>
                <a:latin typeface="Consolas" panose="020B0609020204030204" pitchFamily="49" charset="0"/>
              </a:rPr>
              <a:t>apkeyvault1 </a:t>
            </a:r>
          </a:p>
          <a:p>
            <a:pPr marL="0" indent="0">
              <a:buNone/>
            </a:pPr>
            <a:r>
              <a:rPr lang="en-IE" sz="2900" dirty="0">
                <a:solidFill>
                  <a:srgbClr val="A31515"/>
                </a:solidFill>
                <a:latin typeface="Consolas" panose="020B0609020204030204" pitchFamily="49" charset="0"/>
              </a:rPr>
              <a:t>				</a:t>
            </a:r>
            <a:r>
              <a:rPr lang="en-IE" sz="2900" dirty="0">
                <a:solidFill>
                  <a:srgbClr val="001080"/>
                </a:solidFill>
                <a:latin typeface="Consolas" panose="020B0609020204030204" pitchFamily="49" charset="0"/>
              </a:rPr>
              <a:t>-n </a:t>
            </a:r>
            <a:r>
              <a:rPr lang="en-IE" sz="2900" dirty="0">
                <a:solidFill>
                  <a:srgbClr val="A31515"/>
                </a:solidFill>
                <a:latin typeface="Consolas" panose="020B0609020204030204" pitchFamily="49" charset="0"/>
              </a:rPr>
              <a:t>testcontainerregistry01-pull-pwd </a:t>
            </a:r>
          </a:p>
          <a:p>
            <a:pPr marL="0" indent="0">
              <a:buNone/>
            </a:pPr>
            <a:r>
              <a:rPr lang="en-IE" sz="2900" dirty="0">
                <a:solidFill>
                  <a:srgbClr val="001080"/>
                </a:solidFill>
                <a:latin typeface="Consolas" panose="020B0609020204030204" pitchFamily="49" charset="0"/>
              </a:rPr>
              <a:t>				--query </a:t>
            </a:r>
            <a:r>
              <a:rPr lang="en-IE" sz="2900" dirty="0">
                <a:solidFill>
                  <a:srgbClr val="A31515"/>
                </a:solidFill>
                <a:latin typeface="Consolas" panose="020B0609020204030204" pitchFamily="49" charset="0"/>
              </a:rPr>
              <a:t>value </a:t>
            </a:r>
            <a:r>
              <a:rPr lang="en-IE" sz="2900" dirty="0">
                <a:solidFill>
                  <a:srgbClr val="001080"/>
                </a:solidFill>
                <a:latin typeface="Consolas" panose="020B0609020204030204" pitchFamily="49" charset="0"/>
              </a:rPr>
              <a:t>-o </a:t>
            </a:r>
            <a:r>
              <a:rPr lang="en-IE" sz="2900" dirty="0" err="1">
                <a:solidFill>
                  <a:srgbClr val="A31515"/>
                </a:solidFill>
                <a:latin typeface="Consolas" panose="020B0609020204030204" pitchFamily="49" charset="0"/>
              </a:rPr>
              <a:t>tsv</a:t>
            </a:r>
            <a:r>
              <a:rPr lang="en-IE" sz="2900" dirty="0">
                <a:solidFill>
                  <a:srgbClr val="A31515"/>
                </a:solidFill>
                <a:latin typeface="Consolas" panose="020B0609020204030204" pitchFamily="49" charset="0"/>
              </a:rPr>
              <a:t>) </a:t>
            </a:r>
            <a:r>
              <a:rPr lang="en-IE" sz="2900" dirty="0">
                <a:latin typeface="Consolas" panose="020B0609020204030204" pitchFamily="49" charset="0"/>
              </a:rPr>
              <a:t>`</a:t>
            </a:r>
            <a:r>
              <a:rPr lang="en-IE" sz="2900" dirty="0">
                <a:solidFill>
                  <a:srgbClr val="A31515"/>
                </a:solidFill>
                <a:latin typeface="Consolas" panose="020B0609020204030204" pitchFamily="49" charset="0"/>
              </a:rPr>
              <a:t> </a:t>
            </a:r>
            <a:endParaRPr lang="en-IE" sz="2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IE" sz="2900" dirty="0">
                <a:solidFill>
                  <a:srgbClr val="0000FF"/>
                </a:solidFill>
                <a:latin typeface="Consolas" panose="020B0609020204030204" pitchFamily="49" charset="0"/>
              </a:rPr>
              <a:t>  </a:t>
            </a:r>
            <a:r>
              <a:rPr lang="en-IE" sz="2900" dirty="0">
                <a:solidFill>
                  <a:srgbClr val="000000"/>
                </a:solidFill>
                <a:latin typeface="Consolas" panose="020B0609020204030204" pitchFamily="49" charset="0"/>
              </a:rPr>
              <a:t>--name </a:t>
            </a:r>
            <a:r>
              <a:rPr lang="en-IE" sz="2900" dirty="0">
                <a:solidFill>
                  <a:srgbClr val="A31515"/>
                </a:solidFill>
                <a:latin typeface="Consolas" panose="020B0609020204030204" pitchFamily="49" charset="0"/>
              </a:rPr>
              <a:t>testcontainer1 </a:t>
            </a:r>
            <a:r>
              <a:rPr lang="en-IE" sz="2900" dirty="0">
                <a:latin typeface="Consolas" panose="020B0609020204030204" pitchFamily="49" charset="0"/>
              </a:rPr>
              <a:t>`</a:t>
            </a:r>
          </a:p>
          <a:p>
            <a:pPr marL="0" indent="0">
              <a:buNone/>
            </a:pPr>
            <a:r>
              <a:rPr lang="en-IE" sz="2900" dirty="0">
                <a:solidFill>
                  <a:srgbClr val="0000FF"/>
                </a:solidFill>
                <a:latin typeface="Consolas" panose="020B0609020204030204" pitchFamily="49" charset="0"/>
              </a:rPr>
              <a:t>  </a:t>
            </a:r>
            <a:r>
              <a:rPr lang="en-IE" sz="2900" dirty="0">
                <a:solidFill>
                  <a:srgbClr val="000000"/>
                </a:solidFill>
                <a:latin typeface="Consolas" panose="020B0609020204030204" pitchFamily="49" charset="0"/>
              </a:rPr>
              <a:t>--</a:t>
            </a:r>
            <a:r>
              <a:rPr lang="en-IE" sz="2900" dirty="0" err="1">
                <a:solidFill>
                  <a:srgbClr val="000000"/>
                </a:solidFill>
                <a:latin typeface="Consolas" panose="020B0609020204030204" pitchFamily="49" charset="0"/>
              </a:rPr>
              <a:t>cpu</a:t>
            </a:r>
            <a:r>
              <a:rPr lang="en-IE" sz="2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IE" sz="2900" dirty="0">
                <a:solidFill>
                  <a:srgbClr val="A31515"/>
                </a:solidFill>
                <a:latin typeface="Consolas" panose="020B0609020204030204" pitchFamily="49" charset="0"/>
              </a:rPr>
              <a:t>2 </a:t>
            </a:r>
            <a:r>
              <a:rPr lang="en-IE" sz="2900" dirty="0">
                <a:solidFill>
                  <a:srgbClr val="000000"/>
                </a:solidFill>
                <a:latin typeface="Consolas" panose="020B0609020204030204" pitchFamily="49" charset="0"/>
              </a:rPr>
              <a:t>--memory </a:t>
            </a:r>
            <a:r>
              <a:rPr lang="en-IE" sz="2900" dirty="0">
                <a:solidFill>
                  <a:srgbClr val="A31515"/>
                </a:solidFill>
                <a:latin typeface="Consolas" panose="020B0609020204030204" pitchFamily="49" charset="0"/>
              </a:rPr>
              <a:t>4 </a:t>
            </a:r>
            <a:r>
              <a:rPr lang="en-IE" sz="2900" dirty="0">
                <a:latin typeface="Consolas" panose="020B0609020204030204" pitchFamily="49" charset="0"/>
              </a:rPr>
              <a:t>`</a:t>
            </a:r>
          </a:p>
          <a:p>
            <a:pPr marL="0" indent="0">
              <a:buNone/>
            </a:pPr>
            <a:r>
              <a:rPr lang="en-IE" sz="2900" dirty="0">
                <a:solidFill>
                  <a:srgbClr val="000000"/>
                </a:solidFill>
                <a:latin typeface="Consolas" panose="020B0609020204030204" pitchFamily="49" charset="0"/>
              </a:rPr>
              <a:t>  --environment-variables </a:t>
            </a:r>
            <a:r>
              <a:rPr lang="en-IE" sz="2900" dirty="0">
                <a:solidFill>
                  <a:srgbClr val="A31515"/>
                </a:solidFill>
                <a:latin typeface="Consolas" panose="020B0609020204030204" pitchFamily="49" charset="0"/>
              </a:rPr>
              <a:t>ACCEPT_EULA=Y SA_PASSWORD=Testing1122 </a:t>
            </a:r>
            <a:r>
              <a:rPr lang="en-IE" sz="2900" dirty="0">
                <a:latin typeface="Consolas" panose="020B0609020204030204" pitchFamily="49" charset="0"/>
              </a:rPr>
              <a:t>`</a:t>
            </a:r>
          </a:p>
          <a:p>
            <a:pPr marL="0" indent="0">
              <a:buNone/>
            </a:pPr>
            <a:r>
              <a:rPr lang="en-IE" sz="2900" dirty="0">
                <a:solidFill>
                  <a:srgbClr val="000000"/>
                </a:solidFill>
                <a:latin typeface="Consolas" panose="020B0609020204030204" pitchFamily="49" charset="0"/>
              </a:rPr>
              <a:t>  --</a:t>
            </a:r>
            <a:r>
              <a:rPr lang="en-IE" sz="2900" dirty="0" err="1">
                <a:solidFill>
                  <a:srgbClr val="000000"/>
                </a:solidFill>
                <a:latin typeface="Consolas" panose="020B0609020204030204" pitchFamily="49" charset="0"/>
              </a:rPr>
              <a:t>ip</a:t>
            </a:r>
            <a:r>
              <a:rPr lang="en-IE" sz="2900" dirty="0">
                <a:solidFill>
                  <a:srgbClr val="000000"/>
                </a:solidFill>
                <a:latin typeface="Consolas" panose="020B0609020204030204" pitchFamily="49" charset="0"/>
              </a:rPr>
              <a:t>-address </a:t>
            </a:r>
            <a:r>
              <a:rPr lang="en-IE" sz="2900" dirty="0">
                <a:solidFill>
                  <a:srgbClr val="A31515"/>
                </a:solidFill>
                <a:latin typeface="Consolas" panose="020B0609020204030204" pitchFamily="49" charset="0"/>
              </a:rPr>
              <a:t>public </a:t>
            </a:r>
            <a:r>
              <a:rPr lang="en-IE" sz="2900" dirty="0">
                <a:latin typeface="Consolas" panose="020B0609020204030204" pitchFamily="49" charset="0"/>
              </a:rPr>
              <a:t>`</a:t>
            </a:r>
          </a:p>
          <a:p>
            <a:pPr marL="0" indent="0">
              <a:buNone/>
            </a:pPr>
            <a:r>
              <a:rPr lang="en-IE" sz="2900" dirty="0">
                <a:solidFill>
                  <a:srgbClr val="000000"/>
                </a:solidFill>
                <a:latin typeface="Consolas" panose="020B0609020204030204" pitchFamily="49" charset="0"/>
              </a:rPr>
              <a:t>  --ports </a:t>
            </a:r>
            <a:r>
              <a:rPr lang="en-IE" sz="2900" dirty="0">
                <a:solidFill>
                  <a:srgbClr val="A31515"/>
                </a:solidFill>
                <a:latin typeface="Consolas" panose="020B0609020204030204" pitchFamily="49" charset="0"/>
              </a:rPr>
              <a:t>1433</a:t>
            </a:r>
            <a:endParaRPr lang="en-IE" sz="2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297429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0"/>
            <a:ext cx="10184004" cy="71343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ACI – Get Container Status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78C84C-679C-4CDF-B0B0-5E115D1CC1F1}"/>
              </a:ext>
            </a:extLst>
          </p:cNvPr>
          <p:cNvSpPr txBox="1"/>
          <p:nvPr/>
        </p:nvSpPr>
        <p:spPr>
          <a:xfrm>
            <a:off x="419450" y="3112315"/>
            <a:ext cx="48404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az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container show </a:t>
            </a:r>
            <a:r>
              <a:rPr lang="en-US" dirty="0">
                <a:latin typeface="Consolas" panose="020B0609020204030204" pitchFamily="49" charset="0"/>
              </a:rPr>
              <a:t>`</a:t>
            </a: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--name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testcontainer1 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--resource-group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containers1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23D0EAD-F838-4D55-BBD0-F9AF2765E1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0403" y="758799"/>
            <a:ext cx="6820117" cy="5743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9139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31596" y="562708"/>
            <a:ext cx="10184004" cy="71343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ACI – Connect to SQL Server</a:t>
            </a:r>
          </a:p>
        </p:txBody>
      </p:sp>
      <p:pic>
        <p:nvPicPr>
          <p:cNvPr id="2" name="Content Placeholder 1">
            <a:extLst>
              <a:ext uri="{FF2B5EF4-FFF2-40B4-BE49-F238E27FC236}">
                <a16:creationId xmlns:a16="http://schemas.microsoft.com/office/drawing/2014/main" id="{D66A7EA8-088A-4CED-9AD6-2AF9B163DA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3596" y="1711624"/>
            <a:ext cx="11147271" cy="3925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2825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chemeClr val="accent1"/>
                </a:solidFill>
              </a:rPr>
              <a:t>Demo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6727747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chemeClr val="accent1"/>
                </a:solidFill>
              </a:rPr>
              <a:t>Azure Container Services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108325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31596" y="562708"/>
            <a:ext cx="10184004" cy="713433"/>
          </a:xfrm>
        </p:spPr>
        <p:txBody>
          <a:bodyPr/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Agenda</a:t>
            </a:r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>
          <a:xfrm>
            <a:off x="838200" y="2300747"/>
            <a:ext cx="10515600" cy="35422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3200" dirty="0"/>
              <a:t>Azure Container Registry</a:t>
            </a:r>
          </a:p>
          <a:p>
            <a:pPr marL="0" indent="0">
              <a:buNone/>
            </a:pPr>
            <a:r>
              <a:rPr lang="en-GB" sz="3200" dirty="0"/>
              <a:t>Azure Container Instances</a:t>
            </a:r>
          </a:p>
          <a:p>
            <a:pPr marL="0" indent="0">
              <a:buNone/>
            </a:pPr>
            <a:r>
              <a:rPr lang="en-GB" sz="3200" dirty="0"/>
              <a:t>Azure Container Services (ACS &amp; AKS)</a:t>
            </a:r>
          </a:p>
          <a:p>
            <a:pPr marL="0" indent="0">
              <a:buNone/>
            </a:pPr>
            <a:r>
              <a:rPr lang="en-GB" sz="3200" dirty="0"/>
              <a:t>Other options</a:t>
            </a:r>
          </a:p>
          <a:p>
            <a:pPr marL="0" indent="0">
              <a:buNone/>
            </a:pP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20241879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31596" y="562708"/>
            <a:ext cx="10184004" cy="71343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Azure Container Services</a:t>
            </a:r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>
          <a:xfrm>
            <a:off x="331596" y="1468908"/>
            <a:ext cx="11022204" cy="7134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3200" dirty="0">
                <a:hlinkClick r:id="rId2"/>
              </a:rPr>
              <a:t>https://azure.microsoft.com/en-us/services/container-service/</a:t>
            </a:r>
            <a:r>
              <a:rPr lang="en-GB" sz="3200" dirty="0"/>
              <a:t> </a:t>
            </a:r>
            <a:endParaRPr lang="en-GB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6F84503-D819-42C6-AEAB-AFC591FAC6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050" y="2375108"/>
            <a:ext cx="11391900" cy="322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1736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31596" y="562708"/>
            <a:ext cx="10184004" cy="71343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Azure Container Services</a:t>
            </a:r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3200" dirty="0"/>
              <a:t>Two flavours</a:t>
            </a:r>
          </a:p>
          <a:p>
            <a:pPr marL="0" indent="0">
              <a:buNone/>
            </a:pPr>
            <a:r>
              <a:rPr lang="en-GB" sz="3200" dirty="0"/>
              <a:t>	Azure Container Services (ACS)</a:t>
            </a:r>
          </a:p>
          <a:p>
            <a:pPr marL="0" indent="0">
              <a:buNone/>
            </a:pPr>
            <a:r>
              <a:rPr lang="en-GB" sz="3200" dirty="0"/>
              <a:t>	Azure Container Services (AKS)</a:t>
            </a:r>
          </a:p>
          <a:p>
            <a:pPr marL="0" indent="0">
              <a:buNone/>
            </a:pPr>
            <a:endParaRPr lang="en-GB" sz="3200" dirty="0"/>
          </a:p>
          <a:p>
            <a:pPr marL="0" indent="0">
              <a:buNone/>
            </a:pPr>
            <a:r>
              <a:rPr lang="en-GB" sz="3200" dirty="0"/>
              <a:t>ACS provides container hosting using DC/OS, Swarm, or K8s</a:t>
            </a:r>
          </a:p>
          <a:p>
            <a:pPr marL="0" indent="0">
              <a:buNone/>
            </a:pPr>
            <a:r>
              <a:rPr lang="en-GB" sz="3200" dirty="0"/>
              <a:t>AKS is specifically built to implement Kubernetes</a:t>
            </a:r>
          </a:p>
        </p:txBody>
      </p:sp>
    </p:spTree>
    <p:extLst>
      <p:ext uri="{BB962C8B-B14F-4D97-AF65-F5344CB8AC3E}">
        <p14:creationId xmlns:p14="http://schemas.microsoft.com/office/powerpoint/2010/main" val="397401602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31596" y="562708"/>
            <a:ext cx="10184004" cy="71343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Kubernetes</a:t>
            </a:r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>
          <a:xfrm>
            <a:off x="331596" y="1683024"/>
            <a:ext cx="8014855" cy="34919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3200" dirty="0"/>
              <a:t>Open Source system for managing containers</a:t>
            </a:r>
          </a:p>
          <a:p>
            <a:pPr marL="0" indent="0">
              <a:buNone/>
            </a:pPr>
            <a:r>
              <a:rPr lang="en-GB" sz="3200" dirty="0"/>
              <a:t>Deployed as a cluster containing a master and multiple nodes</a:t>
            </a:r>
          </a:p>
          <a:p>
            <a:pPr marL="0" indent="0">
              <a:buNone/>
            </a:pPr>
            <a:r>
              <a:rPr lang="en-GB" sz="3200" dirty="0"/>
              <a:t>Pods hold containers running on the nodes</a:t>
            </a:r>
          </a:p>
          <a:p>
            <a:pPr marL="0" indent="0">
              <a:buNone/>
            </a:pPr>
            <a:r>
              <a:rPr lang="en-GB" sz="3200" dirty="0"/>
              <a:t>Services define/allow access to sets of pods</a:t>
            </a:r>
          </a:p>
          <a:p>
            <a:pPr marL="0" indent="0">
              <a:buNone/>
            </a:pPr>
            <a:r>
              <a:rPr lang="en-GB" sz="3200" dirty="0"/>
              <a:t>Deployments created and managed via </a:t>
            </a:r>
            <a:r>
              <a:rPr lang="en-GB" sz="3200" dirty="0" err="1"/>
              <a:t>Kubectl</a:t>
            </a:r>
            <a:endParaRPr lang="en-GB" sz="32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3B78B22-DBF5-4163-82BB-035A17EC2B3E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407285" y="1683024"/>
            <a:ext cx="3676650" cy="332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45005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31596" y="562708"/>
            <a:ext cx="10184004" cy="71343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Azure Container Services (AKS)</a:t>
            </a:r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>
          <a:xfrm>
            <a:off x="838200" y="2067978"/>
            <a:ext cx="10515600" cy="272204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3200" dirty="0"/>
              <a:t>Simplifies deployment of Kubernetes clusters in Azure</a:t>
            </a:r>
          </a:p>
          <a:p>
            <a:pPr marL="0" indent="0">
              <a:buNone/>
            </a:pPr>
            <a:r>
              <a:rPr lang="en-GB" sz="3200" dirty="0"/>
              <a:t>Cluster can be spun up with one line of code</a:t>
            </a:r>
          </a:p>
          <a:p>
            <a:pPr marL="0" indent="0">
              <a:buNone/>
            </a:pPr>
            <a:r>
              <a:rPr lang="en-GB" sz="3200" dirty="0"/>
              <a:t>Applications deployed to cluster via </a:t>
            </a:r>
            <a:r>
              <a:rPr lang="en-GB" sz="3200" dirty="0" err="1"/>
              <a:t>yaml</a:t>
            </a:r>
            <a:r>
              <a:rPr lang="en-GB" sz="3200" dirty="0"/>
              <a:t> files</a:t>
            </a:r>
          </a:p>
          <a:p>
            <a:pPr marL="0" indent="0">
              <a:buNone/>
            </a:pPr>
            <a:r>
              <a:rPr lang="en-GB" sz="3200" dirty="0"/>
              <a:t>Managed by Azure-CLI/</a:t>
            </a:r>
            <a:r>
              <a:rPr lang="en-GB" sz="3200" dirty="0" err="1"/>
              <a:t>powershell</a:t>
            </a:r>
            <a:r>
              <a:rPr lang="en-GB" sz="3200" dirty="0"/>
              <a:t> and </a:t>
            </a:r>
            <a:r>
              <a:rPr lang="en-GB" sz="3200" dirty="0" err="1"/>
              <a:t>kubectl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306996573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0"/>
            <a:ext cx="10184004" cy="71343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AKS – Create Cluster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8CAF2B-8816-44FD-A674-2120DBE93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9533" y="1024467"/>
            <a:ext cx="11413067" cy="240453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az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aks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 create </a:t>
            </a:r>
            <a:r>
              <a:rPr lang="en-US" sz="2400" dirty="0">
                <a:latin typeface="Consolas" panose="020B0609020204030204" pitchFamily="49" charset="0"/>
              </a:rPr>
              <a:t>`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--resource-group 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containers1 </a:t>
            </a:r>
            <a:r>
              <a:rPr lang="en-US" sz="2400" dirty="0">
                <a:latin typeface="Consolas" panose="020B0609020204030204" pitchFamily="49" charset="0"/>
              </a:rPr>
              <a:t>`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		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--name 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mySQLK8sCluster1 </a:t>
            </a:r>
            <a:r>
              <a:rPr lang="en-US" sz="2400" dirty="0">
                <a:latin typeface="Consolas" panose="020B0609020204030204" pitchFamily="49" charset="0"/>
              </a:rPr>
              <a:t>`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			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--node-count 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2 </a:t>
            </a:r>
            <a:r>
              <a:rPr lang="en-US" sz="2400" dirty="0">
                <a:latin typeface="Consolas" panose="020B0609020204030204" pitchFamily="49" charset="0"/>
              </a:rPr>
              <a:t>`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				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--generate-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ssh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-keys</a:t>
            </a:r>
          </a:p>
          <a:p>
            <a:pPr marL="0" indent="0">
              <a:buNone/>
            </a:pPr>
            <a:endParaRPr lang="en-IE" sz="2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F343A44-33F0-41FE-B37C-17DBF24235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050" y="3740034"/>
            <a:ext cx="11639550" cy="19145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578426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0"/>
            <a:ext cx="10184004" cy="71343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AKS – Install </a:t>
            </a:r>
            <a:r>
              <a:rPr lang="en-GB" dirty="0" err="1">
                <a:solidFill>
                  <a:schemeClr val="accent1">
                    <a:lumMod val="75000"/>
                  </a:schemeClr>
                </a:solidFill>
              </a:rPr>
              <a:t>kubectl</a:t>
            </a:r>
            <a:endParaRPr lang="en-GB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8CAF2B-8816-44FD-A674-2120DBE93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9533" y="1024467"/>
            <a:ext cx="11413067" cy="5461000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IE" sz="2400" dirty="0"/>
          </a:p>
          <a:p>
            <a:pPr marL="0" indent="0">
              <a:buNone/>
            </a:pPr>
            <a:r>
              <a:rPr lang="en-IE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az</a:t>
            </a:r>
            <a:r>
              <a:rPr lang="en-IE" sz="2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IE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aks</a:t>
            </a:r>
            <a:r>
              <a:rPr lang="en-IE" sz="2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IE" sz="2400" dirty="0">
                <a:latin typeface="Consolas" panose="020B0609020204030204" pitchFamily="49" charset="0"/>
              </a:rPr>
              <a:t>install-cli</a:t>
            </a:r>
          </a:p>
          <a:p>
            <a:pPr marL="0" indent="0">
              <a:buNone/>
            </a:pPr>
            <a:endParaRPr lang="en-IE" sz="2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90B21E3-B5A6-479F-93AF-A0F644DFA9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87" y="2690812"/>
            <a:ext cx="11934825" cy="147637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456000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0"/>
            <a:ext cx="10184004" cy="71343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AKS – Get Cluster Credentials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8CAF2B-8816-44FD-A674-2120DBE93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9533" y="1024467"/>
            <a:ext cx="11413067" cy="5461000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IE" sz="2400" dirty="0"/>
          </a:p>
          <a:p>
            <a:pPr marL="0" indent="0">
              <a:buNone/>
            </a:pPr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az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aks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 get-credentials </a:t>
            </a:r>
            <a:r>
              <a:rPr lang="en-US" sz="2400" dirty="0">
                <a:latin typeface="Consolas" panose="020B0609020204030204" pitchFamily="49" charset="0"/>
              </a:rPr>
              <a:t>`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--resource-group 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containers1 </a:t>
            </a:r>
            <a:r>
              <a:rPr lang="en-US" sz="2400" dirty="0">
                <a:latin typeface="Consolas" panose="020B0609020204030204" pitchFamily="49" charset="0"/>
              </a:rPr>
              <a:t>`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		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--name 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mySQLK8sCluster1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IE" sz="2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BB95D44-E0D1-420D-9D01-8786713159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0" y="3587750"/>
            <a:ext cx="8991600" cy="15621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0601596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0"/>
            <a:ext cx="10184004" cy="71343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AKS – View Cluster Nodes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8CAF2B-8816-44FD-A674-2120DBE93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9533" y="1024467"/>
            <a:ext cx="11413067" cy="5461000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IE" sz="24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IE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kubectl</a:t>
            </a:r>
            <a:r>
              <a:rPr lang="en-IE" sz="2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IE" sz="2400" dirty="0">
                <a:latin typeface="Consolas" panose="020B0609020204030204" pitchFamily="49" charset="0"/>
              </a:rPr>
              <a:t>get nodes</a:t>
            </a:r>
          </a:p>
          <a:p>
            <a:pPr marL="0" indent="0">
              <a:buNone/>
            </a:pPr>
            <a:endParaRPr lang="en-IE" sz="2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9158CC5-C456-4F07-8FF6-FDBFEE5F08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426" y="2457978"/>
            <a:ext cx="10687148" cy="252042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0413120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0"/>
            <a:ext cx="10184004" cy="71343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AKS – Get Cluster &amp; ACR Details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8CAF2B-8816-44FD-A674-2120DBE93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9533" y="1024467"/>
            <a:ext cx="11413067" cy="54610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400" dirty="0"/>
              <a:t>Get AKS Service Principal ID</a:t>
            </a:r>
            <a:endParaRPr lang="en-IE" sz="2400" dirty="0"/>
          </a:p>
          <a:p>
            <a:pPr marL="0" indent="0">
              <a:buNone/>
            </a:pPr>
            <a:r>
              <a:rPr lang="en-IE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az</a:t>
            </a:r>
            <a:r>
              <a:rPr lang="en-IE" sz="2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IE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aks</a:t>
            </a:r>
            <a:r>
              <a:rPr lang="en-IE" sz="2400" dirty="0">
                <a:solidFill>
                  <a:srgbClr val="0000FF"/>
                </a:solidFill>
                <a:latin typeface="Consolas" panose="020B0609020204030204" pitchFamily="49" charset="0"/>
              </a:rPr>
              <a:t> show </a:t>
            </a:r>
            <a:r>
              <a:rPr lang="en-IE" sz="2400" dirty="0">
                <a:latin typeface="Consolas" panose="020B0609020204030204" pitchFamily="49" charset="0"/>
              </a:rPr>
              <a:t>`</a:t>
            </a:r>
          </a:p>
          <a:p>
            <a:pPr marL="0" indent="0">
              <a:buNone/>
            </a:pPr>
            <a:r>
              <a:rPr lang="en-IE" sz="24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en-IE" sz="2000" dirty="0">
                <a:solidFill>
                  <a:srgbClr val="000000"/>
                </a:solidFill>
                <a:latin typeface="Consolas" panose="020B0609020204030204" pitchFamily="49" charset="0"/>
              </a:rPr>
              <a:t>--resource-group </a:t>
            </a:r>
            <a:r>
              <a:rPr lang="en-IE" sz="2000" dirty="0">
                <a:solidFill>
                  <a:srgbClr val="A31515"/>
                </a:solidFill>
                <a:latin typeface="Consolas" panose="020B0609020204030204" pitchFamily="49" charset="0"/>
              </a:rPr>
              <a:t>containers1 </a:t>
            </a:r>
            <a:r>
              <a:rPr lang="en-IE" sz="2000" dirty="0">
                <a:latin typeface="Consolas" panose="020B0609020204030204" pitchFamily="49" charset="0"/>
              </a:rPr>
              <a:t>`</a:t>
            </a:r>
          </a:p>
          <a:p>
            <a:pPr marL="0" indent="0">
              <a:buNone/>
            </a:pPr>
            <a:r>
              <a:rPr lang="en-IE" sz="2000" dirty="0">
                <a:solidFill>
                  <a:srgbClr val="A31515"/>
                </a:solidFill>
                <a:latin typeface="Consolas" panose="020B0609020204030204" pitchFamily="49" charset="0"/>
              </a:rPr>
              <a:t>		</a:t>
            </a:r>
            <a:r>
              <a:rPr lang="en-IE" sz="2000" dirty="0">
                <a:solidFill>
                  <a:srgbClr val="000000"/>
                </a:solidFill>
                <a:latin typeface="Consolas" panose="020B0609020204030204" pitchFamily="49" charset="0"/>
              </a:rPr>
              <a:t>--name </a:t>
            </a:r>
            <a:r>
              <a:rPr lang="en-IE" sz="2000" dirty="0">
                <a:solidFill>
                  <a:srgbClr val="A31515"/>
                </a:solidFill>
                <a:latin typeface="Consolas" panose="020B0609020204030204" pitchFamily="49" charset="0"/>
              </a:rPr>
              <a:t>mySQLK8sCluster1 </a:t>
            </a:r>
            <a:r>
              <a:rPr lang="en-IE" sz="2000" dirty="0">
                <a:latin typeface="Consolas" panose="020B0609020204030204" pitchFamily="49" charset="0"/>
              </a:rPr>
              <a:t>`</a:t>
            </a:r>
          </a:p>
          <a:p>
            <a:pPr marL="0" indent="0">
              <a:buNone/>
            </a:pPr>
            <a:r>
              <a:rPr lang="en-IE" sz="2000" dirty="0">
                <a:solidFill>
                  <a:srgbClr val="A31515"/>
                </a:solidFill>
                <a:latin typeface="Consolas" panose="020B0609020204030204" pitchFamily="49" charset="0"/>
              </a:rPr>
              <a:t>			</a:t>
            </a:r>
            <a:r>
              <a:rPr lang="en-IE" sz="2000" dirty="0">
                <a:solidFill>
                  <a:srgbClr val="000000"/>
                </a:solidFill>
                <a:latin typeface="Consolas" panose="020B0609020204030204" pitchFamily="49" charset="0"/>
              </a:rPr>
              <a:t>--query </a:t>
            </a:r>
            <a:r>
              <a:rPr lang="en-IE" sz="20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IE" sz="2000" dirty="0" err="1">
                <a:solidFill>
                  <a:srgbClr val="A31515"/>
                </a:solidFill>
                <a:latin typeface="Consolas" panose="020B0609020204030204" pitchFamily="49" charset="0"/>
              </a:rPr>
              <a:t>servicePrincipalProfile.clientId</a:t>
            </a:r>
            <a:r>
              <a:rPr lang="en-IE" sz="2000" dirty="0">
                <a:solidFill>
                  <a:srgbClr val="A31515"/>
                </a:solidFill>
                <a:latin typeface="Consolas" panose="020B0609020204030204" pitchFamily="49" charset="0"/>
              </a:rPr>
              <a:t>" </a:t>
            </a:r>
            <a:r>
              <a:rPr lang="en-IE" sz="2000" dirty="0">
                <a:solidFill>
                  <a:srgbClr val="000000"/>
                </a:solidFill>
                <a:latin typeface="Consolas" panose="020B0609020204030204" pitchFamily="49" charset="0"/>
              </a:rPr>
              <a:t>--output </a:t>
            </a:r>
            <a:r>
              <a:rPr lang="en-IE" sz="2000" dirty="0" err="1">
                <a:solidFill>
                  <a:srgbClr val="A31515"/>
                </a:solidFill>
                <a:latin typeface="Consolas" panose="020B0609020204030204" pitchFamily="49" charset="0"/>
              </a:rPr>
              <a:t>tsv</a:t>
            </a:r>
            <a:endParaRPr lang="en-IE" sz="2000" dirty="0">
              <a:solidFill>
                <a:srgbClr val="A31515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GB" sz="2000" dirty="0">
              <a:solidFill>
                <a:srgbClr val="A31515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2400" dirty="0"/>
              <a:t>Get ACR Resource ID </a:t>
            </a:r>
          </a:p>
          <a:p>
            <a:pPr marL="0" indent="0">
              <a:buNone/>
            </a:pPr>
            <a:r>
              <a:rPr lang="en-US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az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acr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 show </a:t>
            </a:r>
            <a:r>
              <a:rPr lang="en-US" sz="2000" dirty="0">
                <a:latin typeface="Consolas" panose="020B0609020204030204" pitchFamily="49" charset="0"/>
              </a:rPr>
              <a:t>`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--name </a:t>
            </a:r>
            <a:r>
              <a:rPr lang="en-US" sz="2000" dirty="0">
                <a:solidFill>
                  <a:srgbClr val="A31515"/>
                </a:solidFill>
                <a:latin typeface="Consolas" panose="020B0609020204030204" pitchFamily="49" charset="0"/>
              </a:rPr>
              <a:t>TestContainerRegistry02 </a:t>
            </a:r>
            <a:r>
              <a:rPr lang="en-US" sz="2000" dirty="0">
                <a:latin typeface="Consolas" panose="020B0609020204030204" pitchFamily="49" charset="0"/>
              </a:rPr>
              <a:t>`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A31515"/>
                </a:solidFill>
                <a:latin typeface="Consolas" panose="020B0609020204030204" pitchFamily="49" charset="0"/>
              </a:rPr>
              <a:t>		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--resource-group </a:t>
            </a:r>
            <a:r>
              <a:rPr lang="en-US" sz="2000" dirty="0">
                <a:solidFill>
                  <a:srgbClr val="A31515"/>
                </a:solidFill>
                <a:latin typeface="Consolas" panose="020B0609020204030204" pitchFamily="49" charset="0"/>
              </a:rPr>
              <a:t>containers1 </a:t>
            </a:r>
            <a:r>
              <a:rPr lang="en-US" sz="2000" dirty="0">
                <a:latin typeface="Consolas" panose="020B0609020204030204" pitchFamily="49" charset="0"/>
              </a:rPr>
              <a:t>`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A31515"/>
                </a:solidFill>
                <a:latin typeface="Consolas" panose="020B0609020204030204" pitchFamily="49" charset="0"/>
              </a:rPr>
              <a:t>			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--query </a:t>
            </a:r>
            <a:r>
              <a:rPr lang="en-US" sz="2000" dirty="0">
                <a:solidFill>
                  <a:srgbClr val="A31515"/>
                </a:solidFill>
                <a:latin typeface="Consolas" panose="020B0609020204030204" pitchFamily="49" charset="0"/>
              </a:rPr>
              <a:t>"id" </a:t>
            </a:r>
            <a:r>
              <a:rPr lang="en-US" sz="2000" dirty="0">
                <a:latin typeface="Consolas" panose="020B0609020204030204" pitchFamily="49" charset="0"/>
              </a:rPr>
              <a:t>`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A31515"/>
                </a:solidFill>
                <a:latin typeface="Consolas" panose="020B0609020204030204" pitchFamily="49" charset="0"/>
              </a:rPr>
              <a:t>				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--output </a:t>
            </a:r>
            <a:r>
              <a:rPr lang="en-US" sz="2000" dirty="0" err="1">
                <a:solidFill>
                  <a:srgbClr val="A31515"/>
                </a:solidFill>
                <a:latin typeface="Consolas" panose="020B0609020204030204" pitchFamily="49" charset="0"/>
              </a:rPr>
              <a:t>tsv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IE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br>
              <a:rPr lang="en-IE" sz="2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endParaRPr lang="en-IE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IE" sz="2400" dirty="0"/>
          </a:p>
        </p:txBody>
      </p:sp>
    </p:spTree>
    <p:extLst>
      <p:ext uri="{BB962C8B-B14F-4D97-AF65-F5344CB8AC3E}">
        <p14:creationId xmlns:p14="http://schemas.microsoft.com/office/powerpoint/2010/main" val="3290950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0"/>
            <a:ext cx="10184004" cy="71343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AKS – Create Role to Deploy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8CAF2B-8816-44FD-A674-2120DBE93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9533" y="1986741"/>
            <a:ext cx="11413067" cy="449872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400" dirty="0"/>
              <a:t>Create role to grant access</a:t>
            </a:r>
          </a:p>
          <a:p>
            <a:pPr marL="0" indent="0">
              <a:buNone/>
            </a:pPr>
            <a:endParaRPr lang="en-IE" sz="2400" dirty="0"/>
          </a:p>
          <a:p>
            <a:pPr marL="0" indent="0">
              <a:buNone/>
            </a:pPr>
            <a:r>
              <a:rPr lang="en-IE" sz="2400" dirty="0">
                <a:solidFill>
                  <a:srgbClr val="0000FF"/>
                </a:solidFill>
                <a:latin typeface="Consolas" panose="020B0609020204030204" pitchFamily="49" charset="0"/>
              </a:rPr>
              <a:t>		</a:t>
            </a:r>
            <a:r>
              <a:rPr lang="en-IE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az</a:t>
            </a:r>
            <a:r>
              <a:rPr lang="en-IE" sz="2400" dirty="0">
                <a:solidFill>
                  <a:srgbClr val="0000FF"/>
                </a:solidFill>
                <a:latin typeface="Consolas" panose="020B0609020204030204" pitchFamily="49" charset="0"/>
              </a:rPr>
              <a:t> role assignment create </a:t>
            </a:r>
            <a:r>
              <a:rPr lang="en-IE" sz="2400" dirty="0">
                <a:latin typeface="Consolas" panose="020B0609020204030204" pitchFamily="49" charset="0"/>
              </a:rPr>
              <a:t>`</a:t>
            </a:r>
          </a:p>
          <a:p>
            <a:pPr marL="0" indent="0">
              <a:buNone/>
            </a:pPr>
            <a:r>
              <a:rPr lang="en-IE" sz="2400" dirty="0">
                <a:solidFill>
                  <a:srgbClr val="0000FF"/>
                </a:solidFill>
                <a:latin typeface="Consolas" panose="020B0609020204030204" pitchFamily="49" charset="0"/>
              </a:rPr>
              <a:t>			</a:t>
            </a:r>
            <a:r>
              <a:rPr lang="en-IE" sz="2400" dirty="0">
                <a:solidFill>
                  <a:srgbClr val="000000"/>
                </a:solidFill>
                <a:latin typeface="Consolas" panose="020B0609020204030204" pitchFamily="49" charset="0"/>
              </a:rPr>
              <a:t>--assignee </a:t>
            </a:r>
            <a:r>
              <a:rPr lang="en-IE" sz="2400" dirty="0">
                <a:solidFill>
                  <a:srgbClr val="A31515"/>
                </a:solidFill>
                <a:latin typeface="Consolas" panose="020B0609020204030204" pitchFamily="49" charset="0"/>
              </a:rPr>
              <a:t>&lt;&lt;CLIENTID&gt;&gt; </a:t>
            </a:r>
            <a:r>
              <a:rPr lang="en-IE" sz="2400" dirty="0">
                <a:latin typeface="Consolas" panose="020B0609020204030204" pitchFamily="49" charset="0"/>
              </a:rPr>
              <a:t>`</a:t>
            </a:r>
          </a:p>
          <a:p>
            <a:pPr marL="0" indent="0">
              <a:buNone/>
            </a:pPr>
            <a:r>
              <a:rPr lang="en-IE" sz="2400" dirty="0">
                <a:solidFill>
                  <a:srgbClr val="A31515"/>
                </a:solidFill>
                <a:latin typeface="Consolas" panose="020B0609020204030204" pitchFamily="49" charset="0"/>
              </a:rPr>
              <a:t>				</a:t>
            </a:r>
            <a:r>
              <a:rPr lang="en-IE" sz="2400" dirty="0">
                <a:solidFill>
                  <a:srgbClr val="000000"/>
                </a:solidFill>
                <a:latin typeface="Consolas" panose="020B0609020204030204" pitchFamily="49" charset="0"/>
              </a:rPr>
              <a:t>--role </a:t>
            </a:r>
            <a:r>
              <a:rPr lang="en-IE" sz="2400" dirty="0">
                <a:solidFill>
                  <a:srgbClr val="A31515"/>
                </a:solidFill>
                <a:latin typeface="Consolas" panose="020B0609020204030204" pitchFamily="49" charset="0"/>
              </a:rPr>
              <a:t>Reader `</a:t>
            </a:r>
          </a:p>
          <a:p>
            <a:pPr marL="0" indent="0">
              <a:buNone/>
            </a:pPr>
            <a:r>
              <a:rPr lang="en-IE" sz="2400" dirty="0">
                <a:solidFill>
                  <a:srgbClr val="A31515"/>
                </a:solidFill>
                <a:latin typeface="Consolas" panose="020B0609020204030204" pitchFamily="49" charset="0"/>
              </a:rPr>
              <a:t>					</a:t>
            </a:r>
            <a:r>
              <a:rPr lang="en-IE" sz="2400" dirty="0">
                <a:solidFill>
                  <a:srgbClr val="000000"/>
                </a:solidFill>
                <a:latin typeface="Consolas" panose="020B0609020204030204" pitchFamily="49" charset="0"/>
              </a:rPr>
              <a:t>--scope </a:t>
            </a:r>
            <a:r>
              <a:rPr lang="en-IE" sz="2400" dirty="0">
                <a:solidFill>
                  <a:srgbClr val="A31515"/>
                </a:solidFill>
                <a:latin typeface="Consolas" panose="020B0609020204030204" pitchFamily="49" charset="0"/>
              </a:rPr>
              <a:t>&lt;&lt;ACRID&gt;&gt;</a:t>
            </a:r>
            <a:endParaRPr lang="en-IE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IE" sz="2400" dirty="0"/>
          </a:p>
        </p:txBody>
      </p:sp>
    </p:spTree>
    <p:extLst>
      <p:ext uri="{BB962C8B-B14F-4D97-AF65-F5344CB8AC3E}">
        <p14:creationId xmlns:p14="http://schemas.microsoft.com/office/powerpoint/2010/main" val="36436575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31596" y="562708"/>
            <a:ext cx="10184004" cy="71343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Tools – Docker for Windows</a:t>
            </a:r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>
          <a:xfrm>
            <a:off x="331596" y="1623067"/>
            <a:ext cx="10890586" cy="53824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>
                <a:hlinkClick r:id="rId2"/>
              </a:rPr>
              <a:t>https://store.docker.com/editions/community/docker-ce-desktop-windows</a:t>
            </a:r>
            <a:endParaRPr lang="en-GB" sz="2400" dirty="0"/>
          </a:p>
          <a:p>
            <a:pPr marL="0" indent="0">
              <a:buNone/>
            </a:pPr>
            <a:endParaRPr lang="en-GB" sz="2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077D7C6-85A9-4C2D-AB67-50379CE36D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437" y="2508235"/>
            <a:ext cx="11287125" cy="28575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432819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0"/>
            <a:ext cx="10184004" cy="71343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AKS – </a:t>
            </a:r>
            <a:r>
              <a:rPr lang="en-GB" dirty="0" err="1">
                <a:solidFill>
                  <a:schemeClr val="accent1">
                    <a:lumMod val="75000"/>
                  </a:schemeClr>
                </a:solidFill>
              </a:rPr>
              <a:t>yaml</a:t>
            </a:r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 file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8CAF2B-8816-44FD-A674-2120DBE93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10467" y="1024467"/>
            <a:ext cx="7001933" cy="396716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IE" sz="2400" dirty="0" err="1"/>
              <a:t>apiVersion</a:t>
            </a:r>
            <a:r>
              <a:rPr lang="en-IE" sz="2400" dirty="0"/>
              <a:t>: apps/v1beta1</a:t>
            </a:r>
          </a:p>
          <a:p>
            <a:pPr marL="0" indent="0">
              <a:buNone/>
            </a:pPr>
            <a:r>
              <a:rPr lang="en-IE" sz="2400" dirty="0"/>
              <a:t>kind: Deployment</a:t>
            </a:r>
          </a:p>
          <a:p>
            <a:pPr marL="0" indent="0">
              <a:buNone/>
            </a:pPr>
            <a:r>
              <a:rPr lang="en-IE" sz="2400" dirty="0"/>
              <a:t>metadata:</a:t>
            </a:r>
          </a:p>
          <a:p>
            <a:pPr marL="0" indent="0">
              <a:buNone/>
            </a:pPr>
            <a:r>
              <a:rPr lang="en-IE" sz="2400" dirty="0"/>
              <a:t>  name: </a:t>
            </a:r>
            <a:r>
              <a:rPr lang="en-IE" sz="2400" dirty="0" err="1"/>
              <a:t>sqlserver</a:t>
            </a:r>
            <a:endParaRPr lang="en-IE" sz="2400" dirty="0"/>
          </a:p>
          <a:p>
            <a:pPr marL="0" indent="0">
              <a:buNone/>
            </a:pPr>
            <a:r>
              <a:rPr lang="en-IE" sz="2400" dirty="0"/>
              <a:t>  labels:</a:t>
            </a:r>
          </a:p>
          <a:p>
            <a:pPr marL="0" indent="0">
              <a:buNone/>
            </a:pPr>
            <a:r>
              <a:rPr lang="en-IE" sz="2400" dirty="0"/>
              <a:t>    app: </a:t>
            </a:r>
            <a:r>
              <a:rPr lang="en-IE" sz="2400" dirty="0" err="1"/>
              <a:t>sqlserver</a:t>
            </a:r>
            <a:endParaRPr lang="en-IE" sz="2400" dirty="0"/>
          </a:p>
          <a:p>
            <a:pPr marL="0" indent="0">
              <a:buNone/>
            </a:pPr>
            <a:r>
              <a:rPr lang="en-IE" sz="2400" dirty="0"/>
              <a:t>spec:</a:t>
            </a:r>
          </a:p>
          <a:p>
            <a:pPr marL="0" indent="0">
              <a:buNone/>
            </a:pPr>
            <a:r>
              <a:rPr lang="en-IE" sz="2400" dirty="0"/>
              <a:t>  replicas: 1</a:t>
            </a:r>
          </a:p>
          <a:p>
            <a:pPr marL="0" indent="0">
              <a:buNone/>
            </a:pPr>
            <a:r>
              <a:rPr lang="en-IE" sz="2400" dirty="0"/>
              <a:t>  template:</a:t>
            </a:r>
          </a:p>
          <a:p>
            <a:pPr marL="0" indent="0">
              <a:buNone/>
            </a:pPr>
            <a:r>
              <a:rPr lang="en-IE" sz="2400" dirty="0"/>
              <a:t>    metadata:</a:t>
            </a:r>
          </a:p>
          <a:p>
            <a:pPr marL="0" indent="0">
              <a:buNone/>
            </a:pPr>
            <a:r>
              <a:rPr lang="en-IE" sz="2400" dirty="0"/>
              <a:t>      labels:</a:t>
            </a:r>
          </a:p>
          <a:p>
            <a:pPr marL="0" indent="0">
              <a:buNone/>
            </a:pPr>
            <a:r>
              <a:rPr lang="en-IE" sz="2400" dirty="0"/>
              <a:t>        name: </a:t>
            </a:r>
            <a:r>
              <a:rPr lang="en-IE" sz="2400" dirty="0" err="1"/>
              <a:t>sqlserver</a:t>
            </a:r>
            <a:endParaRPr lang="en-IE" sz="2400" dirty="0"/>
          </a:p>
          <a:p>
            <a:pPr marL="0" indent="0">
              <a:buNone/>
            </a:pPr>
            <a:endParaRPr lang="en-IE" sz="2400" dirty="0"/>
          </a:p>
          <a:p>
            <a:pPr marL="0" indent="0">
              <a:buNone/>
            </a:pPr>
            <a:endParaRPr lang="en-IE" sz="2400" dirty="0"/>
          </a:p>
        </p:txBody>
      </p:sp>
    </p:spTree>
    <p:extLst>
      <p:ext uri="{BB962C8B-B14F-4D97-AF65-F5344CB8AC3E}">
        <p14:creationId xmlns:p14="http://schemas.microsoft.com/office/powerpoint/2010/main" val="332832309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0"/>
            <a:ext cx="10184004" cy="71343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AKS – </a:t>
            </a:r>
            <a:r>
              <a:rPr lang="en-GB" dirty="0" err="1">
                <a:solidFill>
                  <a:schemeClr val="accent1">
                    <a:lumMod val="75000"/>
                  </a:schemeClr>
                </a:solidFill>
              </a:rPr>
              <a:t>yaml</a:t>
            </a:r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 file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8CAF2B-8816-44FD-A674-2120DBE93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42591" y="1024467"/>
            <a:ext cx="8607287" cy="396716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IE" sz="2400" dirty="0"/>
              <a:t>spec:</a:t>
            </a:r>
          </a:p>
          <a:p>
            <a:pPr marL="0" indent="0">
              <a:buNone/>
            </a:pPr>
            <a:r>
              <a:rPr lang="en-IE" sz="2400" dirty="0"/>
              <a:t>      containers:</a:t>
            </a:r>
          </a:p>
          <a:p>
            <a:pPr marL="0" indent="0">
              <a:buNone/>
            </a:pPr>
            <a:r>
              <a:rPr lang="en-IE" sz="2400" dirty="0"/>
              <a:t>      - name: sqlserver1</a:t>
            </a:r>
          </a:p>
          <a:p>
            <a:pPr marL="0" indent="0">
              <a:buNone/>
            </a:pPr>
            <a:r>
              <a:rPr lang="en-IE" sz="2400" dirty="0"/>
              <a:t>        image: testcontainerregistry01.azurecr.io/</a:t>
            </a:r>
            <a:r>
              <a:rPr lang="en-IE" sz="2400" dirty="0" err="1"/>
              <a:t>devsqlimage:latest</a:t>
            </a:r>
            <a:endParaRPr lang="en-IE" sz="2400" dirty="0"/>
          </a:p>
          <a:p>
            <a:pPr marL="0" indent="0">
              <a:buNone/>
            </a:pPr>
            <a:r>
              <a:rPr lang="en-IE" sz="2400" dirty="0"/>
              <a:t>        ports:</a:t>
            </a:r>
          </a:p>
          <a:p>
            <a:pPr marL="0" indent="0">
              <a:buNone/>
            </a:pPr>
            <a:r>
              <a:rPr lang="en-IE" sz="2400" dirty="0"/>
              <a:t>        - </a:t>
            </a:r>
            <a:r>
              <a:rPr lang="en-IE" sz="2400" dirty="0" err="1"/>
              <a:t>containerPort</a:t>
            </a:r>
            <a:r>
              <a:rPr lang="en-IE" sz="2400" dirty="0"/>
              <a:t>: 1433</a:t>
            </a:r>
          </a:p>
          <a:p>
            <a:pPr marL="0" indent="0">
              <a:buNone/>
            </a:pPr>
            <a:r>
              <a:rPr lang="en-IE" sz="2400" dirty="0"/>
              <a:t>        env:</a:t>
            </a:r>
          </a:p>
          <a:p>
            <a:pPr marL="0" indent="0">
              <a:buNone/>
            </a:pPr>
            <a:r>
              <a:rPr lang="en-IE" sz="2400" dirty="0"/>
              <a:t>        - name: SA_PASSWORD</a:t>
            </a:r>
          </a:p>
          <a:p>
            <a:pPr marL="0" indent="0">
              <a:buNone/>
            </a:pPr>
            <a:r>
              <a:rPr lang="en-IE" sz="2400" dirty="0"/>
              <a:t>          value: "Testing1122"</a:t>
            </a:r>
          </a:p>
          <a:p>
            <a:pPr marL="0" indent="0">
              <a:buNone/>
            </a:pPr>
            <a:r>
              <a:rPr lang="en-IE" sz="2400" dirty="0"/>
              <a:t>        - name: ACCEPT_EULA</a:t>
            </a:r>
          </a:p>
          <a:p>
            <a:pPr marL="0" indent="0">
              <a:buNone/>
            </a:pPr>
            <a:r>
              <a:rPr lang="en-IE" sz="2400" dirty="0"/>
              <a:t>          value: "Y"</a:t>
            </a:r>
          </a:p>
          <a:p>
            <a:pPr marL="0" indent="0">
              <a:buNone/>
            </a:pPr>
            <a:endParaRPr lang="en-IE" sz="2400" dirty="0"/>
          </a:p>
          <a:p>
            <a:pPr marL="0" indent="0">
              <a:buNone/>
            </a:pPr>
            <a:endParaRPr lang="en-IE" sz="2400" dirty="0"/>
          </a:p>
        </p:txBody>
      </p:sp>
    </p:spTree>
    <p:extLst>
      <p:ext uri="{BB962C8B-B14F-4D97-AF65-F5344CB8AC3E}">
        <p14:creationId xmlns:p14="http://schemas.microsoft.com/office/powerpoint/2010/main" val="411751018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0"/>
            <a:ext cx="10184004" cy="71343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AKS – </a:t>
            </a:r>
            <a:r>
              <a:rPr lang="en-GB" dirty="0" err="1">
                <a:solidFill>
                  <a:schemeClr val="accent1">
                    <a:lumMod val="75000"/>
                  </a:schemeClr>
                </a:solidFill>
              </a:rPr>
              <a:t>yaml</a:t>
            </a:r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 file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8CAF2B-8816-44FD-A674-2120DBE93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10467" y="1024467"/>
            <a:ext cx="7001933" cy="3967162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IE" sz="2400" dirty="0"/>
          </a:p>
          <a:p>
            <a:pPr marL="0" indent="0">
              <a:buNone/>
            </a:pPr>
            <a:endParaRPr lang="en-IE" sz="2400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BC6821B7-78E7-4FE1-8491-AB7ECEEBC3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91594" y="825496"/>
            <a:ext cx="6920806" cy="54917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2400" dirty="0" err="1"/>
              <a:t>apiVersion</a:t>
            </a:r>
            <a:r>
              <a:rPr lang="en-US" altLang="en-US" sz="2400" dirty="0"/>
              <a:t>: v1</a:t>
            </a:r>
          </a:p>
          <a:p>
            <a:pPr marR="0" lv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2400" dirty="0"/>
              <a:t>  kind: Service</a:t>
            </a:r>
          </a:p>
          <a:p>
            <a:pPr marR="0" lv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2400" dirty="0"/>
              <a:t>metadata:</a:t>
            </a:r>
          </a:p>
          <a:p>
            <a:pPr marR="0" lv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2400" dirty="0"/>
              <a:t>  name: </a:t>
            </a:r>
            <a:r>
              <a:rPr lang="en-US" altLang="en-US" sz="2400" dirty="0" err="1"/>
              <a:t>sqlserver</a:t>
            </a:r>
            <a:r>
              <a:rPr lang="en-US" altLang="en-US" sz="2400" dirty="0"/>
              <a:t>-service</a:t>
            </a:r>
          </a:p>
          <a:p>
            <a:pPr marR="0" lv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2400" dirty="0"/>
              <a:t>spec:</a:t>
            </a:r>
          </a:p>
          <a:p>
            <a:pPr marR="0" lv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2400" dirty="0"/>
              <a:t>  ports:</a:t>
            </a:r>
          </a:p>
          <a:p>
            <a:pPr marR="0" lv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2400" dirty="0"/>
              <a:t>  - name: </a:t>
            </a:r>
            <a:r>
              <a:rPr lang="en-US" altLang="en-US" sz="2400" dirty="0" err="1"/>
              <a:t>sqlserver</a:t>
            </a:r>
            <a:endParaRPr lang="en-US" altLang="en-US" sz="2400" dirty="0"/>
          </a:p>
          <a:p>
            <a:pPr marR="0" lv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2400" dirty="0"/>
              <a:t>     port: 1433</a:t>
            </a:r>
          </a:p>
          <a:p>
            <a:pPr marR="0" lv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2400" dirty="0"/>
              <a:t>     </a:t>
            </a:r>
            <a:r>
              <a:rPr lang="en-US" altLang="en-US" sz="2400" dirty="0" err="1"/>
              <a:t>targetPort</a:t>
            </a:r>
            <a:r>
              <a:rPr lang="en-US" altLang="en-US" sz="2400" dirty="0"/>
              <a:t>: 1433</a:t>
            </a:r>
          </a:p>
          <a:p>
            <a:pPr marR="0" lv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2400" dirty="0"/>
              <a:t>  selector:</a:t>
            </a:r>
          </a:p>
          <a:p>
            <a:pPr marR="0" lv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2400" dirty="0"/>
              <a:t>    name: </a:t>
            </a:r>
            <a:r>
              <a:rPr lang="en-US" altLang="en-US" sz="2400" dirty="0" err="1"/>
              <a:t>sqlserver</a:t>
            </a:r>
            <a:endParaRPr lang="en-US" altLang="en-US" sz="2400" dirty="0"/>
          </a:p>
          <a:p>
            <a:pPr marR="0" lv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2400" dirty="0"/>
              <a:t>    type: </a:t>
            </a:r>
            <a:r>
              <a:rPr lang="en-US" altLang="en-US" sz="2400" dirty="0" err="1"/>
              <a:t>LoadBalancer</a:t>
            </a:r>
            <a:endParaRPr lang="en-US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47273125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0"/>
            <a:ext cx="10184004" cy="71343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AKS – Deploy to Cluster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8CAF2B-8816-44FD-A674-2120DBE93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9533" y="1024467"/>
            <a:ext cx="11413067" cy="5461000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IE" sz="2400" dirty="0"/>
          </a:p>
          <a:p>
            <a:pPr marL="0" indent="0">
              <a:buNone/>
            </a:pPr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kubectl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 create 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-f </a:t>
            </a:r>
            <a:r>
              <a:rPr lang="en-US" sz="2400" dirty="0" err="1">
                <a:solidFill>
                  <a:srgbClr val="A31515"/>
                </a:solidFill>
                <a:latin typeface="Consolas" panose="020B0609020204030204" pitchFamily="49" charset="0"/>
              </a:rPr>
              <a:t>sqlserver.yml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IE" sz="2400" dirty="0"/>
          </a:p>
        </p:txBody>
      </p:sp>
    </p:spTree>
    <p:extLst>
      <p:ext uri="{BB962C8B-B14F-4D97-AF65-F5344CB8AC3E}">
        <p14:creationId xmlns:p14="http://schemas.microsoft.com/office/powerpoint/2010/main" val="130562054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0"/>
            <a:ext cx="10184004" cy="71343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AKS – View Deployment Information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E02ACE57-8DAE-490C-8359-050C5B3EE57D}"/>
              </a:ext>
            </a:extLst>
          </p:cNvPr>
          <p:cNvSpPr txBox="1">
            <a:spLocks/>
          </p:cNvSpPr>
          <p:nvPr/>
        </p:nvSpPr>
        <p:spPr>
          <a:xfrm>
            <a:off x="389466" y="1031168"/>
            <a:ext cx="11413067" cy="14901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IE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kubectl</a:t>
            </a:r>
            <a:r>
              <a:rPr lang="en-IE" sz="2400" dirty="0">
                <a:solidFill>
                  <a:srgbClr val="0000FF"/>
                </a:solidFill>
                <a:latin typeface="Consolas" panose="020B0609020204030204" pitchFamily="49" charset="0"/>
              </a:rPr>
              <a:t> get </a:t>
            </a:r>
            <a:r>
              <a:rPr lang="en-IE" sz="2400" dirty="0">
                <a:latin typeface="Consolas" panose="020B0609020204030204" pitchFamily="49" charset="0"/>
              </a:rPr>
              <a:t>deployments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kubectl</a:t>
            </a:r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 get </a:t>
            </a:r>
            <a:r>
              <a:rPr lang="en-GB" sz="2400" dirty="0">
                <a:latin typeface="Consolas" panose="020B0609020204030204" pitchFamily="49" charset="0"/>
              </a:rPr>
              <a:t>pods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Kubectl</a:t>
            </a:r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 get </a:t>
            </a:r>
            <a:r>
              <a:rPr lang="en-GB" sz="2400" dirty="0">
                <a:latin typeface="Consolas" panose="020B0609020204030204" pitchFamily="49" charset="0"/>
              </a:rPr>
              <a:t>service</a:t>
            </a:r>
            <a:endParaRPr lang="en-IE" sz="2400" dirty="0">
              <a:latin typeface="Consolas" panose="020B0609020204030204" pitchFamily="49" charset="0"/>
            </a:endParaRPr>
          </a:p>
        </p:txBody>
      </p:sp>
      <p:pic>
        <p:nvPicPr>
          <p:cNvPr id="9" name="Picture 8" descr="A close up of text on a screen&#10;&#10;Description generated with very high confidence">
            <a:extLst>
              <a:ext uri="{FF2B5EF4-FFF2-40B4-BE49-F238E27FC236}">
                <a16:creationId xmlns:a16="http://schemas.microsoft.com/office/drawing/2014/main" id="{BEAA8532-2965-4701-8F70-94D4650370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99" y="2839036"/>
            <a:ext cx="10039284" cy="311033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7736936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0"/>
            <a:ext cx="10184004" cy="71343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AKS – Connect to SQL Server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8CAF2B-8816-44FD-A674-2120DBE93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9533" y="1024467"/>
            <a:ext cx="11413067" cy="5461000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IE" sz="2400" dirty="0"/>
          </a:p>
          <a:p>
            <a:pPr marL="0" indent="0">
              <a:buNone/>
            </a:pPr>
            <a:endParaRPr lang="en-IE" sz="2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79BB13C-B653-42AA-A859-1BF1868FDD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655" y="1105959"/>
            <a:ext cx="11309812" cy="4727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09130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0"/>
            <a:ext cx="10184004" cy="71343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AKS – Connect to K8s Dashboard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8CAF2B-8816-44FD-A674-2120DBE93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9533" y="812800"/>
            <a:ext cx="11413067" cy="499533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IE" sz="2400" dirty="0"/>
          </a:p>
          <a:p>
            <a:pPr marL="0" indent="0">
              <a:buNone/>
            </a:pPr>
            <a:endParaRPr lang="en-IE" sz="2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5BC60D9-C9ED-415D-B0D5-86882323CD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10794"/>
            <a:ext cx="12192000" cy="528570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9279B35-3F1A-427E-9E7F-D97AB553490C}"/>
              </a:ext>
            </a:extLst>
          </p:cNvPr>
          <p:cNvSpPr/>
          <p:nvPr/>
        </p:nvSpPr>
        <p:spPr>
          <a:xfrm>
            <a:off x="279400" y="812800"/>
            <a:ext cx="108373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az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aks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browse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--resource-group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containers1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--name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mySQLK8sCluster1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055861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chemeClr val="accent1"/>
                </a:solidFill>
              </a:rPr>
              <a:t>Demo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1793835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chemeClr val="accent1"/>
                </a:solidFill>
              </a:rPr>
              <a:t>Other options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1002655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0"/>
            <a:ext cx="10184004" cy="71343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VM Templates</a:t>
            </a:r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>
          <a:xfrm>
            <a:off x="315411" y="919538"/>
            <a:ext cx="10515600" cy="16740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3200" dirty="0"/>
              <a:t>Windows </a:t>
            </a:r>
            <a:r>
              <a:rPr lang="en-GB" sz="3200" dirty="0" err="1"/>
              <a:t>Datacenter</a:t>
            </a:r>
            <a:r>
              <a:rPr lang="en-GB" sz="3200" dirty="0"/>
              <a:t> with Containers</a:t>
            </a:r>
          </a:p>
          <a:p>
            <a:pPr marL="0" indent="0">
              <a:buNone/>
            </a:pPr>
            <a:r>
              <a:rPr lang="en-GB" dirty="0"/>
              <a:t>	Docker pre-installed</a:t>
            </a:r>
          </a:p>
          <a:p>
            <a:pPr marL="0" indent="0">
              <a:buNone/>
            </a:pPr>
            <a:r>
              <a:rPr lang="en-GB" dirty="0"/>
              <a:t>	Images pre-pulled (server core &amp; </a:t>
            </a:r>
            <a:r>
              <a:rPr lang="en-GB" dirty="0" err="1"/>
              <a:t>nano</a:t>
            </a:r>
            <a:r>
              <a:rPr lang="en-GB" dirty="0"/>
              <a:t> server)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DB6273A-4FB9-463F-8CFE-000D3C8147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4660" y="2799676"/>
            <a:ext cx="6136351" cy="3073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0408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31596" y="562708"/>
            <a:ext cx="10184004" cy="71343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Tools – Azure CLI</a:t>
            </a:r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>
          <a:xfrm>
            <a:off x="838200" y="1627227"/>
            <a:ext cx="10515600" cy="18236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3200" dirty="0"/>
              <a:t>Command line tool for managing Azure resources</a:t>
            </a:r>
          </a:p>
          <a:p>
            <a:pPr marL="0" indent="0">
              <a:buNone/>
            </a:pPr>
            <a:r>
              <a:rPr lang="en-GB" sz="3200" dirty="0"/>
              <a:t>Available on Windows, Mac, or Linux (incl. WSL)</a:t>
            </a:r>
          </a:p>
          <a:p>
            <a:pPr marL="0" indent="0">
              <a:buNone/>
            </a:pPr>
            <a:r>
              <a:rPr lang="en-GB" sz="2400" dirty="0">
                <a:hlinkClick r:id="rId2"/>
              </a:rPr>
              <a:t>https://docs.microsoft.com/en-us/cli/azure/install-azure-cli?view=azure-cli-latest</a:t>
            </a:r>
            <a:endParaRPr lang="en-GB" sz="2400" dirty="0"/>
          </a:p>
          <a:p>
            <a:pPr marL="0" indent="0">
              <a:buNone/>
            </a:pPr>
            <a:endParaRPr lang="en-GB" sz="32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7A79D94-FABD-4A94-A615-F3348CECC0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8337" y="3893229"/>
            <a:ext cx="8315325" cy="174307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3411518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23283" y="325629"/>
            <a:ext cx="10184004" cy="71343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Docker EE for Azure</a:t>
            </a:r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>
          <a:xfrm>
            <a:off x="838199" y="1217420"/>
            <a:ext cx="10515600" cy="7134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3200" dirty="0">
                <a:hlinkClick r:id="rId2"/>
              </a:rPr>
              <a:t>https://store.docker.com/editions/enterprise/docker-ee-azure</a:t>
            </a:r>
            <a:endParaRPr lang="en-GB" sz="3200" dirty="0"/>
          </a:p>
          <a:p>
            <a:pPr marL="0" indent="0">
              <a:buNone/>
            </a:pPr>
            <a:endParaRPr lang="en-GB" sz="32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F1F2F79-0391-4091-B6ED-C62C6A8BED2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19111" y="1930853"/>
            <a:ext cx="11153775" cy="4629150"/>
          </a:xfrm>
          <a:prstGeom prst="rect">
            <a:avLst/>
          </a:prstGeom>
          <a:blipFill dpi="0"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alphaModFix amt="0"/>
            </a:blip>
            <a:srcRect/>
            <a:tile tx="0" ty="0" sx="100000" sy="100000" flip="none" algn="tl"/>
          </a:blipFill>
        </p:spPr>
      </p:pic>
    </p:spTree>
    <p:extLst>
      <p:ext uri="{BB962C8B-B14F-4D97-AF65-F5344CB8AC3E}">
        <p14:creationId xmlns:p14="http://schemas.microsoft.com/office/powerpoint/2010/main" val="411317478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88BB0-01DA-437F-A550-1E082458D7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587" y="550606"/>
            <a:ext cx="10515600" cy="737420"/>
          </a:xfrm>
        </p:spPr>
        <p:txBody>
          <a:bodyPr/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Resources</a:t>
            </a:r>
            <a:endParaRPr lang="en-IE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EDE585-0FD9-4476-891F-8B89845061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520" y="1825625"/>
            <a:ext cx="11039302" cy="4351338"/>
          </a:xfrm>
        </p:spPr>
        <p:txBody>
          <a:bodyPr/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24853987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88BB0-01DA-437F-A550-1E082458D7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575" y="3059060"/>
            <a:ext cx="3844414" cy="739878"/>
          </a:xfrm>
        </p:spPr>
        <p:txBody>
          <a:bodyPr>
            <a:noAutofit/>
          </a:bodyPr>
          <a:lstStyle/>
          <a:p>
            <a:pPr algn="ctr"/>
            <a:r>
              <a:rPr lang="en-GB" sz="6000" dirty="0">
                <a:solidFill>
                  <a:schemeClr val="accent1">
                    <a:lumMod val="75000"/>
                  </a:schemeClr>
                </a:solidFill>
              </a:rPr>
              <a:t>Questions?</a:t>
            </a:r>
            <a:endParaRPr lang="en-IE" sz="60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8CAF58FB-D7CF-4417-8D15-C8847A91B5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6276" y="835526"/>
            <a:ext cx="5253643" cy="5186947"/>
          </a:xfrm>
        </p:spPr>
      </p:pic>
    </p:spTree>
    <p:extLst>
      <p:ext uri="{BB962C8B-B14F-4D97-AF65-F5344CB8AC3E}">
        <p14:creationId xmlns:p14="http://schemas.microsoft.com/office/powerpoint/2010/main" val="37635623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31596" y="122399"/>
            <a:ext cx="10184004" cy="71343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Tools – Visual Studio Code</a:t>
            </a:r>
          </a:p>
        </p:txBody>
      </p:sp>
      <p:pic>
        <p:nvPicPr>
          <p:cNvPr id="4" name="Content Placeholder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52E41142-B10C-4153-A0BC-1D74BFB578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426" y="835832"/>
            <a:ext cx="10073148" cy="5956568"/>
          </a:xfrm>
        </p:spPr>
      </p:pic>
    </p:spTree>
    <p:extLst>
      <p:ext uri="{BB962C8B-B14F-4D97-AF65-F5344CB8AC3E}">
        <p14:creationId xmlns:p14="http://schemas.microsoft.com/office/powerpoint/2010/main" val="38545721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31596" y="562708"/>
            <a:ext cx="10184004" cy="71343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Tools – </a:t>
            </a:r>
            <a:r>
              <a:rPr lang="en-GB" dirty="0" err="1">
                <a:solidFill>
                  <a:schemeClr val="accent1">
                    <a:lumMod val="75000"/>
                  </a:schemeClr>
                </a:solidFill>
              </a:rPr>
              <a:t>Powershell</a:t>
            </a:r>
            <a:endParaRPr lang="en-GB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>
          <a:xfrm>
            <a:off x="331596" y="2172929"/>
            <a:ext cx="4584533" cy="36118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 err="1"/>
              <a:t>AzureRM</a:t>
            </a:r>
            <a:r>
              <a:rPr lang="en-GB" sz="2400" dirty="0"/>
              <a:t> module</a:t>
            </a:r>
          </a:p>
          <a:p>
            <a:pPr marL="0" indent="0">
              <a:buNone/>
            </a:pPr>
            <a:r>
              <a:rPr lang="en-GB" sz="2400" dirty="0"/>
              <a:t>Install locally or in </a:t>
            </a:r>
            <a:r>
              <a:rPr lang="en-GB" sz="2400" dirty="0" err="1"/>
              <a:t>CloudShell</a:t>
            </a:r>
            <a:endParaRPr lang="en-GB" sz="2400" dirty="0"/>
          </a:p>
          <a:p>
            <a:pPr marL="0" indent="0">
              <a:buNone/>
            </a:pPr>
            <a:r>
              <a:rPr lang="en-GB" sz="2400" dirty="0"/>
              <a:t>Huge amount of commands available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E55A805-C88A-4382-A04F-D720AB3C85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9501" y="1525375"/>
            <a:ext cx="7190903" cy="425942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342677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chemeClr val="accent1"/>
                </a:solidFill>
              </a:rPr>
              <a:t>Azure Container Registry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785797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late1" id="{56649D0E-CE10-48D2-ACBE-58B85B0DE391}" vid="{CEC94C19-45C9-4881-97B8-2B5D17C46E3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3095</TotalTime>
  <Words>1040</Words>
  <Application>Microsoft Office PowerPoint</Application>
  <PresentationFormat>Widescreen</PresentationFormat>
  <Paragraphs>320</Paragraphs>
  <Slides>62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7" baseType="lpstr">
      <vt:lpstr>Arial</vt:lpstr>
      <vt:lpstr>Calibri</vt:lpstr>
      <vt:lpstr>Calibri Light</vt:lpstr>
      <vt:lpstr>Consolas</vt:lpstr>
      <vt:lpstr>Office Theme</vt:lpstr>
      <vt:lpstr>SQL Containers in the Cloud! An intro to running Docker in Azure</vt:lpstr>
      <vt:lpstr>About Me</vt:lpstr>
      <vt:lpstr>Session Aim</vt:lpstr>
      <vt:lpstr>Agenda</vt:lpstr>
      <vt:lpstr>Tools – Docker for Windows</vt:lpstr>
      <vt:lpstr>Tools – Azure CLI</vt:lpstr>
      <vt:lpstr>Tools – Visual Studio Code</vt:lpstr>
      <vt:lpstr>Tools – Powershell</vt:lpstr>
      <vt:lpstr>Azure Container Registry</vt:lpstr>
      <vt:lpstr>Azure Container Registry</vt:lpstr>
      <vt:lpstr>Azure Container Registry - Terminology</vt:lpstr>
      <vt:lpstr>Azure Container Registry - Features</vt:lpstr>
      <vt:lpstr>Azure Container Registry - SKUs</vt:lpstr>
      <vt:lpstr>ACR - Login</vt:lpstr>
      <vt:lpstr>ACR – Create Resource Group</vt:lpstr>
      <vt:lpstr>ACR – Create Container Registry</vt:lpstr>
      <vt:lpstr>ACR – Log into Registry</vt:lpstr>
      <vt:lpstr>ACR – Get Registry Details</vt:lpstr>
      <vt:lpstr>ACR – Dockerfile </vt:lpstr>
      <vt:lpstr>ACR – Build image</vt:lpstr>
      <vt:lpstr>ACR – Tag Custom Image</vt:lpstr>
      <vt:lpstr>ACR – Push Image</vt:lpstr>
      <vt:lpstr>ACR – List Images</vt:lpstr>
      <vt:lpstr>ACR – Show Tags</vt:lpstr>
      <vt:lpstr>ACR – Show Manifest</vt:lpstr>
      <vt:lpstr>Demo</vt:lpstr>
      <vt:lpstr>Azure Container Instances</vt:lpstr>
      <vt:lpstr>Azure Container Instances</vt:lpstr>
      <vt:lpstr>Azure Container Instances</vt:lpstr>
      <vt:lpstr>ACI - Options</vt:lpstr>
      <vt:lpstr>ACI – Container Groups</vt:lpstr>
      <vt:lpstr>ACI &amp; Orchestrators</vt:lpstr>
      <vt:lpstr>ACI – Get ACR Credentials</vt:lpstr>
      <vt:lpstr>ACI – Create Keystore</vt:lpstr>
      <vt:lpstr>ACI – Create Container</vt:lpstr>
      <vt:lpstr>ACI – Get Container Status</vt:lpstr>
      <vt:lpstr>ACI – Connect to SQL Server</vt:lpstr>
      <vt:lpstr>Demo</vt:lpstr>
      <vt:lpstr>Azure Container Services</vt:lpstr>
      <vt:lpstr>Azure Container Services</vt:lpstr>
      <vt:lpstr>Azure Container Services</vt:lpstr>
      <vt:lpstr>Kubernetes</vt:lpstr>
      <vt:lpstr>Azure Container Services (AKS)</vt:lpstr>
      <vt:lpstr>AKS – Create Cluster</vt:lpstr>
      <vt:lpstr>AKS – Install kubectl</vt:lpstr>
      <vt:lpstr>AKS – Get Cluster Credentials</vt:lpstr>
      <vt:lpstr>AKS – View Cluster Nodes</vt:lpstr>
      <vt:lpstr>AKS – Get Cluster &amp; ACR Details</vt:lpstr>
      <vt:lpstr>AKS – Create Role to Deploy</vt:lpstr>
      <vt:lpstr>AKS – yaml file</vt:lpstr>
      <vt:lpstr>AKS – yaml file</vt:lpstr>
      <vt:lpstr>AKS – yaml file</vt:lpstr>
      <vt:lpstr>AKS – Deploy to Cluster</vt:lpstr>
      <vt:lpstr>AKS – View Deployment Information</vt:lpstr>
      <vt:lpstr>AKS – Connect to SQL Server</vt:lpstr>
      <vt:lpstr>AKS – Connect to K8s Dashboard</vt:lpstr>
      <vt:lpstr>Demo</vt:lpstr>
      <vt:lpstr>Other options</vt:lpstr>
      <vt:lpstr>VM Templates</vt:lpstr>
      <vt:lpstr>Docker EE for Azure</vt:lpstr>
      <vt:lpstr>Resources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Andrew Pruski</dc:creator>
  <cp:lastModifiedBy>Andrew Pruski</cp:lastModifiedBy>
  <cp:revision>259</cp:revision>
  <dcterms:created xsi:type="dcterms:W3CDTF">2015-11-24T18:05:02Z</dcterms:created>
  <dcterms:modified xsi:type="dcterms:W3CDTF">2018-05-24T10:20:26Z</dcterms:modified>
</cp:coreProperties>
</file>